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7"/>
  </p:notesMasterIdLst>
  <p:sldIdLst>
    <p:sldId id="1115" r:id="rId3"/>
    <p:sldId id="1116" r:id="rId4"/>
    <p:sldId id="1117" r:id="rId5"/>
    <p:sldId id="1118" r:id="rId6"/>
    <p:sldId id="1119" r:id="rId7"/>
    <p:sldId id="1120" r:id="rId8"/>
    <p:sldId id="1121" r:id="rId9"/>
    <p:sldId id="1122" r:id="rId10"/>
    <p:sldId id="1123" r:id="rId11"/>
    <p:sldId id="1124" r:id="rId12"/>
    <p:sldId id="1207" r:id="rId13"/>
    <p:sldId id="1125" r:id="rId14"/>
    <p:sldId id="1126" r:id="rId15"/>
    <p:sldId id="1127" r:id="rId16"/>
    <p:sldId id="1128" r:id="rId17"/>
    <p:sldId id="1129" r:id="rId18"/>
    <p:sldId id="1130" r:id="rId19"/>
    <p:sldId id="1131" r:id="rId20"/>
    <p:sldId id="1132" r:id="rId21"/>
    <p:sldId id="1133" r:id="rId22"/>
    <p:sldId id="1134" r:id="rId23"/>
    <p:sldId id="1135" r:id="rId24"/>
    <p:sldId id="1136" r:id="rId25"/>
    <p:sldId id="1208" r:id="rId26"/>
    <p:sldId id="1137" r:id="rId27"/>
    <p:sldId id="1138" r:id="rId28"/>
    <p:sldId id="1139" r:id="rId29"/>
    <p:sldId id="1140" r:id="rId30"/>
    <p:sldId id="1141" r:id="rId31"/>
    <p:sldId id="1142" r:id="rId32"/>
    <p:sldId id="1143" r:id="rId33"/>
    <p:sldId id="1144" r:id="rId34"/>
    <p:sldId id="1145" r:id="rId35"/>
    <p:sldId id="1146" r:id="rId36"/>
    <p:sldId id="1147" r:id="rId37"/>
    <p:sldId id="1148" r:id="rId38"/>
    <p:sldId id="1149" r:id="rId39"/>
    <p:sldId id="1150" r:id="rId40"/>
    <p:sldId id="1151" r:id="rId41"/>
    <p:sldId id="1152" r:id="rId42"/>
    <p:sldId id="1153" r:id="rId43"/>
    <p:sldId id="1154" r:id="rId44"/>
    <p:sldId id="1155" r:id="rId45"/>
    <p:sldId id="1156" r:id="rId46"/>
    <p:sldId id="1157" r:id="rId47"/>
    <p:sldId id="1158" r:id="rId48"/>
    <p:sldId id="1159" r:id="rId49"/>
    <p:sldId id="1209" r:id="rId50"/>
    <p:sldId id="1160" r:id="rId51"/>
    <p:sldId id="1161" r:id="rId52"/>
    <p:sldId id="1162" r:id="rId53"/>
    <p:sldId id="1164" r:id="rId54"/>
    <p:sldId id="1163" r:id="rId55"/>
    <p:sldId id="1165" r:id="rId56"/>
    <p:sldId id="1166" r:id="rId57"/>
    <p:sldId id="1167" r:id="rId58"/>
    <p:sldId id="1168" r:id="rId59"/>
    <p:sldId id="1210" r:id="rId60"/>
    <p:sldId id="1169" r:id="rId61"/>
    <p:sldId id="1170" r:id="rId62"/>
    <p:sldId id="1171" r:id="rId63"/>
    <p:sldId id="1172" r:id="rId64"/>
    <p:sldId id="1173" r:id="rId65"/>
    <p:sldId id="1174" r:id="rId66"/>
    <p:sldId id="1175" r:id="rId67"/>
    <p:sldId id="1176" r:id="rId68"/>
    <p:sldId id="1177" r:id="rId69"/>
    <p:sldId id="1178" r:id="rId70"/>
    <p:sldId id="1181" r:id="rId71"/>
    <p:sldId id="1182" r:id="rId72"/>
    <p:sldId id="1183" r:id="rId73"/>
    <p:sldId id="1184" r:id="rId74"/>
    <p:sldId id="1185" r:id="rId75"/>
    <p:sldId id="1186" r:id="rId76"/>
    <p:sldId id="1187" r:id="rId77"/>
    <p:sldId id="1188" r:id="rId78"/>
    <p:sldId id="1190" r:id="rId79"/>
    <p:sldId id="1189" r:id="rId80"/>
    <p:sldId id="1191" r:id="rId81"/>
    <p:sldId id="1192" r:id="rId82"/>
    <p:sldId id="1193" r:id="rId83"/>
    <p:sldId id="1194" r:id="rId84"/>
    <p:sldId id="1195" r:id="rId85"/>
    <p:sldId id="1196" r:id="rId86"/>
    <p:sldId id="1197" r:id="rId87"/>
    <p:sldId id="1198" r:id="rId88"/>
    <p:sldId id="1199" r:id="rId89"/>
    <p:sldId id="1200" r:id="rId90"/>
    <p:sldId id="1202" r:id="rId91"/>
    <p:sldId id="1203" r:id="rId92"/>
    <p:sldId id="1204" r:id="rId93"/>
    <p:sldId id="1205" r:id="rId94"/>
    <p:sldId id="1206" r:id="rId95"/>
    <p:sldId id="1211" r:id="rId9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FF"/>
    <a:srgbClr val="1342DD"/>
    <a:srgbClr val="808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10" autoAdjust="0"/>
    <p:restoredTop sz="94660"/>
  </p:normalViewPr>
  <p:slideViewPr>
    <p:cSldViewPr snapToGrid="0">
      <p:cViewPr varScale="1">
        <p:scale>
          <a:sx n="34" d="100"/>
          <a:sy n="34" d="100"/>
        </p:scale>
        <p:origin x="1459" y="82"/>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notesMaster" Target="notesMasters/notesMaster1.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0" Type="http://schemas.openxmlformats.org/officeDocument/2006/relationships/tableStyles" Target="tableStyles.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8A2B0B2E-0379-4267-A79B-E686C9D9EFBF}" type="datetime1">
              <a:rPr lang="zh-CN" altLang="en-US">
                <a:solidFill>
                  <a:srgbClr val="45516B"/>
                </a:solidFill>
              </a:rPr>
            </a:fld>
            <a:endParaRPr lang="en-US" altLang="zh-CN">
              <a:solidFill>
                <a:srgbClr val="45516B"/>
              </a:solidFill>
            </a:endParaRPr>
          </a:p>
        </p:txBody>
      </p:sp>
      <p:sp>
        <p:nvSpPr>
          <p:cNvPr id="5"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6" name="灯片编号占位符 22"/>
          <p:cNvSpPr>
            <a:spLocks noGrp="1" noChangeArrowheads="1"/>
          </p:cNvSpPr>
          <p:nvPr>
            <p:ph type="sldNum" sz="quarter" idx="12"/>
          </p:nvPr>
        </p:nvSpPr>
        <p:spPr/>
        <p:txBody>
          <a:bodyPr/>
          <a:lstStyle>
            <a:lvl1pPr>
              <a:defRPr/>
            </a:lvl1pPr>
          </a:lstStyle>
          <a:p>
            <a:fld id="{8106F09F-7A4D-4648-B958-AE1426FDC076}"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352CD398-3272-40F3-8FDE-31FADA4F0A10}" type="datetime1">
              <a:rPr lang="zh-CN" altLang="en-US">
                <a:solidFill>
                  <a:srgbClr val="45516B"/>
                </a:solidFill>
              </a:rPr>
            </a:fld>
            <a:endParaRPr lang="en-US" altLang="zh-CN">
              <a:solidFill>
                <a:srgbClr val="45516B"/>
              </a:solidFill>
            </a:endParaRPr>
          </a:p>
        </p:txBody>
      </p:sp>
      <p:sp>
        <p:nvSpPr>
          <p:cNvPr id="5"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6" name="灯片编号占位符 22"/>
          <p:cNvSpPr>
            <a:spLocks noGrp="1" noChangeArrowheads="1"/>
          </p:cNvSpPr>
          <p:nvPr>
            <p:ph type="sldNum" sz="quarter" idx="12"/>
          </p:nvPr>
        </p:nvSpPr>
        <p:spPr/>
        <p:txBody>
          <a:bodyPr/>
          <a:lstStyle>
            <a:lvl1pPr>
              <a:defRPr/>
            </a:lvl1pPr>
          </a:lstStyle>
          <a:p>
            <a:fld id="{FDA9DA5A-7573-44EA-93F1-4D5305AF1E48}"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74638"/>
            <a:ext cx="2590800" cy="5745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219200" y="274638"/>
            <a:ext cx="7569200" cy="57451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BFD080FD-E383-4E79-B3DE-BD8107BEDE85}" type="datetime1">
              <a:rPr lang="zh-CN" altLang="en-US">
                <a:solidFill>
                  <a:srgbClr val="45516B"/>
                </a:solidFill>
              </a:rPr>
            </a:fld>
            <a:endParaRPr lang="en-US" altLang="zh-CN">
              <a:solidFill>
                <a:srgbClr val="45516B"/>
              </a:solidFill>
            </a:endParaRPr>
          </a:p>
        </p:txBody>
      </p:sp>
      <p:sp>
        <p:nvSpPr>
          <p:cNvPr id="5"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6" name="灯片编号占位符 22"/>
          <p:cNvSpPr>
            <a:spLocks noGrp="1" noChangeArrowheads="1"/>
          </p:cNvSpPr>
          <p:nvPr>
            <p:ph type="sldNum" sz="quarter" idx="12"/>
          </p:nvPr>
        </p:nvSpPr>
        <p:spPr/>
        <p:txBody>
          <a:bodyPr/>
          <a:lstStyle>
            <a:lvl1pPr>
              <a:defRPr/>
            </a:lvl1pPr>
          </a:lstStyle>
          <a:p>
            <a:fld id="{D01180D9-985D-4494-AAB4-D2A21828C9D5}"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68F29ACD-36A1-4DC1-B1BC-FA5CAE88E632}" type="datetime1">
              <a:rPr lang="zh-CN" altLang="en-US">
                <a:solidFill>
                  <a:srgbClr val="45516B"/>
                </a:solidFill>
              </a:rPr>
            </a:fld>
            <a:endParaRPr lang="en-US" altLang="zh-CN">
              <a:solidFill>
                <a:srgbClr val="45516B"/>
              </a:solidFill>
            </a:endParaRPr>
          </a:p>
        </p:txBody>
      </p:sp>
      <p:sp>
        <p:nvSpPr>
          <p:cNvPr id="5"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6" name="灯片编号占位符 22"/>
          <p:cNvSpPr>
            <a:spLocks noGrp="1" noChangeArrowheads="1"/>
          </p:cNvSpPr>
          <p:nvPr>
            <p:ph type="sldNum" sz="quarter" idx="12"/>
          </p:nvPr>
        </p:nvSpPr>
        <p:spPr/>
        <p:txBody>
          <a:bodyPr/>
          <a:lstStyle>
            <a:lvl1pPr>
              <a:defRPr/>
            </a:lvl1pPr>
          </a:lstStyle>
          <a:p>
            <a:fld id="{443BA1C0-6166-4BD2-B55F-34F159391780}"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E7A39465-025D-4B30-9CA2-06059C6770C2}" type="datetime1">
              <a:rPr lang="zh-CN" altLang="en-US">
                <a:solidFill>
                  <a:srgbClr val="45516B"/>
                </a:solidFill>
              </a:rPr>
            </a:fld>
            <a:endParaRPr lang="en-US" altLang="zh-CN">
              <a:solidFill>
                <a:srgbClr val="45516B"/>
              </a:solidFill>
            </a:endParaRPr>
          </a:p>
        </p:txBody>
      </p:sp>
      <p:sp>
        <p:nvSpPr>
          <p:cNvPr id="5"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6" name="灯片编号占位符 22"/>
          <p:cNvSpPr>
            <a:spLocks noGrp="1" noChangeArrowheads="1"/>
          </p:cNvSpPr>
          <p:nvPr>
            <p:ph type="sldNum" sz="quarter" idx="12"/>
          </p:nvPr>
        </p:nvSpPr>
        <p:spPr/>
        <p:txBody>
          <a:bodyPr/>
          <a:lstStyle>
            <a:lvl1pPr>
              <a:defRPr/>
            </a:lvl1pPr>
          </a:lstStyle>
          <a:p>
            <a:fld id="{56C84A7C-9DFD-4A65-B9EC-989E24237B45}"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19200" y="14478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502400" y="14478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2C2CBDEA-E680-4F13-8946-F45B592D7260}" type="datetime1">
              <a:rPr lang="zh-CN" altLang="en-US">
                <a:solidFill>
                  <a:srgbClr val="45516B"/>
                </a:solidFill>
              </a:rPr>
            </a:fld>
            <a:endParaRPr lang="en-US" altLang="zh-CN">
              <a:solidFill>
                <a:srgbClr val="45516B"/>
              </a:solidFill>
            </a:endParaRPr>
          </a:p>
        </p:txBody>
      </p:sp>
      <p:sp>
        <p:nvSpPr>
          <p:cNvPr id="6"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7" name="灯片编号占位符 22"/>
          <p:cNvSpPr>
            <a:spLocks noGrp="1" noChangeArrowheads="1"/>
          </p:cNvSpPr>
          <p:nvPr>
            <p:ph type="sldNum" sz="quarter" idx="12"/>
          </p:nvPr>
        </p:nvSpPr>
        <p:spPr/>
        <p:txBody>
          <a:bodyPr/>
          <a:lstStyle>
            <a:lvl1pPr>
              <a:defRPr/>
            </a:lvl1pPr>
          </a:lstStyle>
          <a:p>
            <a:fld id="{C744F3B4-F894-43FA-AD18-1756698BFA96}"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C040CC3F-0545-49EE-BD99-B7BC3C1C2F80}" type="datetime1">
              <a:rPr lang="zh-CN" altLang="en-US">
                <a:solidFill>
                  <a:srgbClr val="45516B"/>
                </a:solidFill>
              </a:rPr>
            </a:fld>
            <a:endParaRPr lang="en-US" altLang="zh-CN">
              <a:solidFill>
                <a:srgbClr val="45516B"/>
              </a:solidFill>
            </a:endParaRPr>
          </a:p>
        </p:txBody>
      </p:sp>
      <p:sp>
        <p:nvSpPr>
          <p:cNvPr id="8"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9" name="灯片编号占位符 22"/>
          <p:cNvSpPr>
            <a:spLocks noGrp="1" noChangeArrowheads="1"/>
          </p:cNvSpPr>
          <p:nvPr>
            <p:ph type="sldNum" sz="quarter" idx="12"/>
          </p:nvPr>
        </p:nvSpPr>
        <p:spPr/>
        <p:txBody>
          <a:bodyPr/>
          <a:lstStyle>
            <a:lvl1pPr>
              <a:defRPr/>
            </a:lvl1pPr>
          </a:lstStyle>
          <a:p>
            <a:fld id="{B90B65E8-9532-4945-9EC4-81BDBBB86B64}"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5B21F582-292D-48DD-B23F-29A6D827A872}" type="datetime1">
              <a:rPr lang="zh-CN" altLang="en-US">
                <a:solidFill>
                  <a:srgbClr val="45516B"/>
                </a:solidFill>
              </a:rPr>
            </a:fld>
            <a:endParaRPr lang="en-US" altLang="zh-CN">
              <a:solidFill>
                <a:srgbClr val="45516B"/>
              </a:solidFill>
            </a:endParaRPr>
          </a:p>
        </p:txBody>
      </p:sp>
      <p:sp>
        <p:nvSpPr>
          <p:cNvPr id="4"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5" name="灯片编号占位符 22"/>
          <p:cNvSpPr>
            <a:spLocks noGrp="1" noChangeArrowheads="1"/>
          </p:cNvSpPr>
          <p:nvPr>
            <p:ph type="sldNum" sz="quarter" idx="12"/>
          </p:nvPr>
        </p:nvSpPr>
        <p:spPr/>
        <p:txBody>
          <a:bodyPr/>
          <a:lstStyle>
            <a:lvl1pPr>
              <a:defRPr/>
            </a:lvl1pPr>
          </a:lstStyle>
          <a:p>
            <a:fld id="{461F1018-D9F9-47E2-96A7-26E2D0434A54}"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E3A1B384-6B9A-464C-8DE6-AFBAB0937AFD}" type="datetime1">
              <a:rPr lang="zh-CN" altLang="en-US">
                <a:solidFill>
                  <a:srgbClr val="45516B"/>
                </a:solidFill>
              </a:rPr>
            </a:fld>
            <a:endParaRPr lang="en-US" altLang="zh-CN">
              <a:solidFill>
                <a:srgbClr val="45516B"/>
              </a:solidFill>
            </a:endParaRPr>
          </a:p>
        </p:txBody>
      </p:sp>
      <p:sp>
        <p:nvSpPr>
          <p:cNvPr id="3"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4" name="灯片编号占位符 22"/>
          <p:cNvSpPr>
            <a:spLocks noGrp="1" noChangeArrowheads="1"/>
          </p:cNvSpPr>
          <p:nvPr>
            <p:ph type="sldNum" sz="quarter" idx="12"/>
          </p:nvPr>
        </p:nvSpPr>
        <p:spPr/>
        <p:txBody>
          <a:bodyPr/>
          <a:lstStyle>
            <a:lvl1pPr>
              <a:defRPr/>
            </a:lvl1pPr>
          </a:lstStyle>
          <a:p>
            <a:fld id="{FBD1E736-0580-4475-894F-22C1EE9983E8}"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A1C2CF78-CDC2-4BBA-A9FB-EAF419B20B7F}" type="datetime1">
              <a:rPr lang="zh-CN" altLang="en-US">
                <a:solidFill>
                  <a:srgbClr val="45516B"/>
                </a:solidFill>
              </a:rPr>
            </a:fld>
            <a:endParaRPr lang="en-US" altLang="zh-CN">
              <a:solidFill>
                <a:srgbClr val="45516B"/>
              </a:solidFill>
            </a:endParaRPr>
          </a:p>
        </p:txBody>
      </p:sp>
      <p:sp>
        <p:nvSpPr>
          <p:cNvPr id="6"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7" name="灯片编号占位符 22"/>
          <p:cNvSpPr>
            <a:spLocks noGrp="1" noChangeArrowheads="1"/>
          </p:cNvSpPr>
          <p:nvPr>
            <p:ph type="sldNum" sz="quarter" idx="12"/>
          </p:nvPr>
        </p:nvSpPr>
        <p:spPr/>
        <p:txBody>
          <a:bodyPr/>
          <a:lstStyle>
            <a:lvl1pPr>
              <a:defRPr/>
            </a:lvl1pPr>
          </a:lstStyle>
          <a:p>
            <a:fld id="{0A1C9F2A-AFBB-4F68-97F1-A7EE562315FA}"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13"/>
          <p:cNvSpPr>
            <a:spLocks noGrp="1" noChangeArrowheads="1"/>
          </p:cNvSpPr>
          <p:nvPr>
            <p:ph type="dt" sz="half" idx="10"/>
          </p:nvPr>
        </p:nvSpPr>
        <p:spPr/>
        <p:txBody>
          <a:bodyPr/>
          <a:lstStyle>
            <a:lvl1pPr>
              <a:defRPr/>
            </a:lvl1pPr>
          </a:lstStyle>
          <a:p>
            <a:pPr>
              <a:defRPr/>
            </a:pPr>
            <a:r>
              <a:rPr lang="en-US" altLang="zh-CN">
                <a:solidFill>
                  <a:srgbClr val="696464"/>
                </a:solidFill>
              </a:rPr>
              <a:t> </a:t>
            </a:r>
            <a:fld id="{B8B6CC87-DBF6-4D70-8B2C-F29F982E65AF}" type="datetime1">
              <a:rPr lang="zh-CN" altLang="en-US">
                <a:solidFill>
                  <a:srgbClr val="45516B"/>
                </a:solidFill>
              </a:rPr>
            </a:fld>
            <a:endParaRPr lang="en-US" altLang="zh-CN">
              <a:solidFill>
                <a:srgbClr val="45516B"/>
              </a:solidFill>
            </a:endParaRPr>
          </a:p>
        </p:txBody>
      </p:sp>
      <p:sp>
        <p:nvSpPr>
          <p:cNvPr id="6" name="页脚占位符 2"/>
          <p:cNvSpPr>
            <a:spLocks noGrp="1" noChangeArrowheads="1"/>
          </p:cNvSpPr>
          <p:nvPr>
            <p:ph type="ftr" sz="quarter" idx="11"/>
          </p:nvPr>
        </p:nvSpPr>
        <p:spPr/>
        <p:txBody>
          <a:bodyPr/>
          <a:lstStyle>
            <a:lvl1pPr>
              <a:defRPr/>
            </a:lvl1pPr>
          </a:lstStyle>
          <a:p>
            <a:pPr>
              <a:defRPr/>
            </a:pPr>
            <a:r>
              <a:rPr lang="en-US" altLang="zh-CN">
                <a:solidFill>
                  <a:srgbClr val="696464"/>
                </a:solidFill>
              </a:rPr>
              <a:t>Matlab Programing</a:t>
            </a:r>
            <a:endParaRPr lang="en-US" altLang="zh-CN">
              <a:solidFill>
                <a:srgbClr val="696464"/>
              </a:solidFill>
              <a:latin typeface="ESSTIXThirteen" pitchFamily="2" charset="0"/>
            </a:endParaRPr>
          </a:p>
        </p:txBody>
      </p:sp>
      <p:sp>
        <p:nvSpPr>
          <p:cNvPr id="7" name="灯片编号占位符 22"/>
          <p:cNvSpPr>
            <a:spLocks noGrp="1" noChangeArrowheads="1"/>
          </p:cNvSpPr>
          <p:nvPr>
            <p:ph type="sldNum" sz="quarter" idx="12"/>
          </p:nvPr>
        </p:nvSpPr>
        <p:spPr/>
        <p:txBody>
          <a:bodyPr/>
          <a:lstStyle>
            <a:lvl1pPr>
              <a:defRPr/>
            </a:lvl1pPr>
          </a:lstStyle>
          <a:p>
            <a:fld id="{1605AB60-7E66-439A-BAA3-AAEF1DAABE67}" type="slidenum">
              <a:rPr lang="en-US" altLang="zh-CN"/>
            </a:fld>
            <a:r>
              <a:rPr lang="en-US" altLang="zh-CN">
                <a:solidFill>
                  <a:srgbClr val="9B2D1F"/>
                </a:solidFill>
              </a:rPr>
              <a:t> </a:t>
            </a:r>
            <a:endParaRPr lang="en-US" altLang="zh-CN">
              <a:solidFill>
                <a:srgbClr val="9B2D1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8"/>
          <p:cNvSpPr>
            <a:spLocks noChangeArrowheads="1"/>
          </p:cNvSpPr>
          <p:nvPr/>
        </p:nvSpPr>
        <p:spPr bwMode="auto">
          <a:xfrm>
            <a:off x="0" y="0"/>
            <a:ext cx="121920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en-US" altLang="zh-CN" sz="1800" smtClean="0">
              <a:solidFill>
                <a:srgbClr val="FFFFFF"/>
              </a:solidFill>
              <a:latin typeface="Perpetua" panose="02020502060401020303" pitchFamily="18" charset="0"/>
            </a:endParaRPr>
          </a:p>
        </p:txBody>
      </p:sp>
      <p:sp useBgFill="1">
        <p:nvSpPr>
          <p:cNvPr id="1027" name="圆角矩形 7"/>
          <p:cNvSpPr>
            <a:spLocks noChangeArrowheads="1"/>
          </p:cNvSpPr>
          <p:nvPr/>
        </p:nvSpPr>
        <p:spPr bwMode="auto">
          <a:xfrm>
            <a:off x="84668" y="69850"/>
            <a:ext cx="12018433" cy="6692900"/>
          </a:xfrm>
          <a:prstGeom prst="roundRect">
            <a:avLst>
              <a:gd name="adj" fmla="val 4931"/>
            </a:avLst>
          </a:prstGeom>
          <a:ln w="6350" cap="sq" cmpd="sng">
            <a:solidFill>
              <a:schemeClr val="tx1"/>
            </a:solidFill>
            <a:round/>
          </a:ln>
        </p:spPr>
        <p:txBody>
          <a:bodyPr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en-US" altLang="zh-CN" sz="1800" smtClean="0">
              <a:solidFill>
                <a:srgbClr val="FFFFFF"/>
              </a:solidFill>
              <a:latin typeface="Perpetua" panose="02020502060401020303" pitchFamily="18" charset="0"/>
            </a:endParaRPr>
          </a:p>
        </p:txBody>
      </p:sp>
      <p:sp>
        <p:nvSpPr>
          <p:cNvPr id="1028" name="标题占位符 21"/>
          <p:cNvSpPr>
            <a:spLocks noGrp="1" noChangeArrowheads="1"/>
          </p:cNvSpPr>
          <p:nvPr>
            <p:ph type="title"/>
          </p:nvPr>
        </p:nvSpPr>
        <p:spPr bwMode="auto">
          <a:xfrm>
            <a:off x="1219200" y="274638"/>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lstStyle/>
          <a:p>
            <a:pPr lvl="0"/>
            <a:r>
              <a:rPr lang="zh-CN" altLang="zh-CN" smtClean="0"/>
              <a:t>单击此处编辑母版标题样式</a:t>
            </a:r>
            <a:endParaRPr lang="zh-CN" altLang="zh-CN" smtClean="0"/>
          </a:p>
        </p:txBody>
      </p:sp>
      <p:sp>
        <p:nvSpPr>
          <p:cNvPr id="1029" name="文本占位符 12"/>
          <p:cNvSpPr>
            <a:spLocks noGrp="1" noChangeArrowheads="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t>单击此处编辑母版文本样式</a:t>
            </a:r>
            <a:endParaRPr lang="zh-CN" altLang="zh-CN" smtClean="0"/>
          </a:p>
          <a:p>
            <a:pPr lvl="1"/>
            <a:r>
              <a:rPr lang="zh-CN" altLang="zh-CN" smtClean="0"/>
              <a:t>第二级</a:t>
            </a:r>
            <a:endParaRPr lang="zh-CN" altLang="zh-CN" smtClean="0"/>
          </a:p>
          <a:p>
            <a:pPr lvl="2"/>
            <a:r>
              <a:rPr lang="zh-CN" altLang="zh-CN" smtClean="0"/>
              <a:t>第三级</a:t>
            </a:r>
            <a:endParaRPr lang="zh-CN" altLang="zh-CN" smtClean="0"/>
          </a:p>
          <a:p>
            <a:pPr lvl="3"/>
            <a:r>
              <a:rPr lang="zh-CN" altLang="zh-CN" smtClean="0"/>
              <a:t>第四级</a:t>
            </a:r>
            <a:endParaRPr lang="zh-CN" altLang="zh-CN" smtClean="0"/>
          </a:p>
          <a:p>
            <a:pPr lvl="4"/>
            <a:r>
              <a:rPr lang="zh-CN" altLang="zh-CN" smtClean="0"/>
              <a:t>第五级</a:t>
            </a:r>
            <a:endParaRPr lang="zh-CN" altLang="zh-CN" smtClean="0"/>
          </a:p>
        </p:txBody>
      </p:sp>
      <p:sp>
        <p:nvSpPr>
          <p:cNvPr id="1030" name="日期占位符 13"/>
          <p:cNvSpPr>
            <a:spLocks noGrp="1" noChangeArrowheads="1"/>
          </p:cNvSpPr>
          <p:nvPr>
            <p:ph type="dt" sz="half" idx="2"/>
          </p:nvPr>
        </p:nvSpPr>
        <p:spPr bwMode="auto">
          <a:xfrm>
            <a:off x="8229600" y="6191250"/>
            <a:ext cx="3302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400">
                <a:solidFill>
                  <a:schemeClr val="tx2"/>
                </a:solidFill>
              </a:defRPr>
            </a:lvl1pPr>
          </a:lstStyle>
          <a:p>
            <a:pPr fontAlgn="base">
              <a:spcBef>
                <a:spcPct val="0"/>
              </a:spcBef>
              <a:spcAft>
                <a:spcPct val="0"/>
              </a:spcAft>
              <a:buFont typeface="Arial" panose="020B0604020202020204" pitchFamily="34" charset="0"/>
              <a:buNone/>
              <a:defRPr/>
            </a:pPr>
            <a:r>
              <a:rPr lang="en-US" altLang="zh-CN">
                <a:solidFill>
                  <a:srgbClr val="696464"/>
                </a:solidFill>
                <a:latin typeface="Tahoma" panose="020B0604030504040204" pitchFamily="34" charset="0"/>
              </a:rPr>
              <a:t> </a:t>
            </a:r>
            <a:fld id="{56A5F6A0-907A-4254-B52F-521063AE0658}" type="datetime1">
              <a:rPr lang="zh-CN" altLang="en-US">
                <a:solidFill>
                  <a:srgbClr val="45516B"/>
                </a:solidFill>
                <a:latin typeface="Tahoma" panose="020B0604030504040204" pitchFamily="34" charset="0"/>
              </a:rPr>
            </a:fld>
            <a:endParaRPr lang="en-US" altLang="zh-CN">
              <a:solidFill>
                <a:srgbClr val="45516B"/>
              </a:solidFill>
              <a:latin typeface="Tahoma" panose="020B0604030504040204" pitchFamily="34" charset="0"/>
            </a:endParaRPr>
          </a:p>
        </p:txBody>
      </p:sp>
      <p:sp>
        <p:nvSpPr>
          <p:cNvPr id="1031" name="页脚占位符 2"/>
          <p:cNvSpPr>
            <a:spLocks noGrp="1" noChangeArrowheads="1"/>
          </p:cNvSpPr>
          <p:nvPr>
            <p:ph type="ftr" sz="quarter" idx="3"/>
          </p:nvPr>
        </p:nvSpPr>
        <p:spPr bwMode="auto">
          <a:xfrm>
            <a:off x="1219200" y="6172200"/>
            <a:ext cx="528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400">
                <a:solidFill>
                  <a:schemeClr val="tx2"/>
                </a:solidFill>
              </a:defRPr>
            </a:lvl1pPr>
          </a:lstStyle>
          <a:p>
            <a:pPr fontAlgn="base">
              <a:spcBef>
                <a:spcPct val="0"/>
              </a:spcBef>
              <a:spcAft>
                <a:spcPct val="0"/>
              </a:spcAft>
              <a:buFont typeface="Arial" panose="020B0604020202020204" pitchFamily="34" charset="0"/>
              <a:buNone/>
              <a:defRPr/>
            </a:pPr>
            <a:r>
              <a:rPr lang="en-US" altLang="zh-CN">
                <a:solidFill>
                  <a:srgbClr val="696464"/>
                </a:solidFill>
                <a:latin typeface="Tahoma" panose="020B0604030504040204" pitchFamily="34" charset="0"/>
              </a:rPr>
              <a:t>Matlab Programing</a:t>
            </a:r>
            <a:endParaRPr lang="en-US" altLang="zh-CN">
              <a:solidFill>
                <a:srgbClr val="696464"/>
              </a:solidFill>
              <a:latin typeface="ESSTIXThirteen" pitchFamily="2" charset="0"/>
            </a:endParaRPr>
          </a:p>
        </p:txBody>
      </p:sp>
      <p:sp>
        <p:nvSpPr>
          <p:cNvPr id="1032" name="灯片编号占位符 22"/>
          <p:cNvSpPr>
            <a:spLocks noGrp="1" noChangeArrowheads="1"/>
          </p:cNvSpPr>
          <p:nvPr>
            <p:ph type="sldNum" sz="quarter" idx="4"/>
          </p:nvPr>
        </p:nvSpPr>
        <p:spPr bwMode="auto">
          <a:xfrm>
            <a:off x="194733" y="6210300"/>
            <a:ext cx="609600" cy="45720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none" lIns="0" tIns="0" rIns="0" bIns="0" numCol="1" anchor="ctr" anchorCtr="1" compatLnSpc="1"/>
          <a:lstStyle>
            <a:lvl1pPr algn="ctr" eaLnBrk="1" hangingPunct="1">
              <a:defRPr sz="1400">
                <a:solidFill>
                  <a:srgbClr val="FFFFFF"/>
                </a:solidFill>
                <a:latin typeface="Franklin Gothic Book" panose="020B0503020102020204" pitchFamily="34" charset="0"/>
                <a:ea typeface="幼圆" panose="02010509060101010101" pitchFamily="49" charset="-122"/>
              </a:defRPr>
            </a:lvl1pPr>
          </a:lstStyle>
          <a:p>
            <a:pPr fontAlgn="base">
              <a:spcBef>
                <a:spcPct val="0"/>
              </a:spcBef>
              <a:spcAft>
                <a:spcPct val="0"/>
              </a:spcAft>
              <a:buFont typeface="Arial" panose="020B0604020202020204" pitchFamily="34" charset="0"/>
              <a:buNone/>
            </a:pPr>
            <a:fld id="{2C2EB92A-F571-484E-8D93-C6C5957F1577}" type="slidenum">
              <a:rPr lang="en-US" altLang="zh-CN"/>
            </a:fld>
            <a:r>
              <a:rPr lang="en-US" altLang="zh-CN">
                <a:solidFill>
                  <a:srgbClr val="9B2D1F"/>
                </a:solidFill>
              </a:rPr>
              <a:t> </a:t>
            </a:r>
            <a:endParaRPr lang="en-US" altLang="zh-CN">
              <a:solidFill>
                <a:srgbClr val="9B2D1F"/>
              </a:solidFill>
            </a:endParaRPr>
          </a:p>
        </p:txBody>
      </p:sp>
      <p:grpSp>
        <p:nvGrpSpPr>
          <p:cNvPr id="1033" name="Group 17"/>
          <p:cNvGrpSpPr/>
          <p:nvPr userDrawn="1"/>
        </p:nvGrpSpPr>
        <p:grpSpPr bwMode="auto">
          <a:xfrm>
            <a:off x="239185" y="115888"/>
            <a:ext cx="11389783" cy="1052512"/>
            <a:chOff x="0" y="0"/>
            <a:chExt cx="5381" cy="663"/>
          </a:xfrm>
        </p:grpSpPr>
        <p:sp>
          <p:nvSpPr>
            <p:cNvPr id="1034" name="Rectangle 2"/>
            <p:cNvSpPr>
              <a:spLocks noChangeArrowheads="1"/>
            </p:cNvSpPr>
            <p:nvPr userDrawn="1"/>
          </p:nvSpPr>
          <p:spPr bwMode="auto">
            <a:xfrm>
              <a:off x="183" y="68"/>
              <a:ext cx="276" cy="299"/>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35" name="Rectangle 3"/>
            <p:cNvSpPr>
              <a:spLocks noChangeArrowheads="1"/>
            </p:cNvSpPr>
            <p:nvPr userDrawn="1"/>
          </p:nvSpPr>
          <p:spPr bwMode="auto">
            <a:xfrm>
              <a:off x="424" y="68"/>
              <a:ext cx="207" cy="299"/>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36" name="Rectangle 4"/>
            <p:cNvSpPr>
              <a:spLocks noChangeArrowheads="1"/>
            </p:cNvSpPr>
            <p:nvPr userDrawn="1"/>
          </p:nvSpPr>
          <p:spPr bwMode="auto">
            <a:xfrm>
              <a:off x="261" y="334"/>
              <a:ext cx="266" cy="299"/>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37" name="Rectangle 5"/>
            <p:cNvSpPr>
              <a:spLocks noChangeArrowheads="1"/>
            </p:cNvSpPr>
            <p:nvPr userDrawn="1"/>
          </p:nvSpPr>
          <p:spPr bwMode="auto">
            <a:xfrm>
              <a:off x="494" y="334"/>
              <a:ext cx="232" cy="299"/>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38" name="Rectangle 6"/>
            <p:cNvSpPr>
              <a:spLocks noChangeArrowheads="1"/>
            </p:cNvSpPr>
            <p:nvPr userDrawn="1"/>
          </p:nvSpPr>
          <p:spPr bwMode="auto">
            <a:xfrm>
              <a:off x="0" y="288"/>
              <a:ext cx="353" cy="266"/>
            </a:xfrm>
            <a:prstGeom prst="rect">
              <a:avLst/>
            </a:prstGeom>
            <a:gradFill rotWithShape="0">
              <a:gsLst>
                <a:gs pos="0">
                  <a:schemeClr val="bg1"/>
                </a:gs>
                <a:gs pos="100000">
                  <a:schemeClr val="hlink"/>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39" name="Rectangle 7"/>
            <p:cNvSpPr>
              <a:spLocks noChangeArrowheads="1"/>
            </p:cNvSpPr>
            <p:nvPr userDrawn="1"/>
          </p:nvSpPr>
          <p:spPr bwMode="auto">
            <a:xfrm>
              <a:off x="400" y="0"/>
              <a:ext cx="20" cy="663"/>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
          <p:nvSpPr>
            <p:cNvPr id="1040" name="Rectangle 8"/>
            <p:cNvSpPr>
              <a:spLocks noChangeArrowheads="1"/>
            </p:cNvSpPr>
            <p:nvPr userDrawn="1"/>
          </p:nvSpPr>
          <p:spPr bwMode="auto">
            <a:xfrm>
              <a:off x="199" y="498"/>
              <a:ext cx="5182" cy="2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grpSp>
      <p:sp>
        <p:nvSpPr>
          <p:cNvPr id="1041" name="Rectangle 16"/>
          <p:cNvSpPr>
            <a:spLocks noChangeArrowheads="1"/>
          </p:cNvSpPr>
          <p:nvPr userDrawn="1"/>
        </p:nvSpPr>
        <p:spPr bwMode="auto">
          <a:xfrm>
            <a:off x="878418" y="6237288"/>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defRPr/>
            </a:pPr>
            <a:endParaRPr lang="zh-CN" altLang="en-US" sz="2400" smtClean="0">
              <a:solidFill>
                <a:srgbClr val="000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2pPr>
      <a:lvl3pPr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3pPr>
      <a:lvl4pPr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4pPr>
      <a:lvl5pPr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5pPr>
      <a:lvl6pPr marL="457200"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6pPr>
      <a:lvl7pPr marL="914400"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7pPr>
      <a:lvl8pPr marL="1371600"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8pPr>
      <a:lvl9pPr marL="1828800" algn="l" rtl="0" eaLnBrk="0" fontAlgn="base" hangingPunct="0">
        <a:spcBef>
          <a:spcPct val="0"/>
        </a:spcBef>
        <a:spcAft>
          <a:spcPct val="0"/>
        </a:spcAft>
        <a:defRPr sz="4000">
          <a:solidFill>
            <a:schemeClr val="tx2"/>
          </a:solidFill>
          <a:latin typeface="Franklin Gothic Book" panose="020B0503020102020204" pitchFamily="34" charset="0"/>
          <a:ea typeface="幼圆" panose="02010509060101010101" pitchFamily="49" charset="-122"/>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a:solidFill>
            <a:schemeClr val="tx1"/>
          </a:solidFill>
          <a:latin typeface="+mn-lt"/>
          <a:ea typeface="+mn-ea"/>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a:solidFill>
            <a:schemeClr val="tx1"/>
          </a:solidFill>
          <a:latin typeface="+mn-lt"/>
          <a:ea typeface="+mn-ea"/>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a:solidFill>
            <a:schemeClr val="tx1"/>
          </a:solidFill>
          <a:latin typeface="+mn-lt"/>
          <a:ea typeface="+mn-ea"/>
        </a:defRPr>
      </a:lvl4pPr>
      <a:lvl5pPr marL="1371600" indent="-228600" algn="l" rtl="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mn-lt"/>
          <a:ea typeface="+mn-ea"/>
        </a:defRPr>
      </a:lvl5pPr>
      <a:lvl6pPr marL="1828800" indent="-228600" algn="l" rtl="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mn-lt"/>
          <a:ea typeface="+mn-ea"/>
        </a:defRPr>
      </a:lvl6pPr>
      <a:lvl7pPr marL="2286000" indent="-228600" algn="l" rtl="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mn-lt"/>
          <a:ea typeface="+mn-ea"/>
        </a:defRPr>
      </a:lvl7pPr>
      <a:lvl8pPr marL="2743200" indent="-228600" algn="l" rtl="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mn-lt"/>
          <a:ea typeface="+mn-ea"/>
        </a:defRPr>
      </a:lvl8pPr>
      <a:lvl9pPr marL="3200400" indent="-228600" algn="l" rtl="0" eaLnBrk="0" fontAlgn="base" hangingPunct="0">
        <a:spcBef>
          <a:spcPts val="375"/>
        </a:spcBef>
        <a:spcAft>
          <a:spcPct val="0"/>
        </a:spcAft>
        <a:buClr>
          <a:srgbClr val="A28E6A"/>
        </a:buClr>
        <a:buFont typeface="Wingdings 2" panose="05020102010507070707" pitchFamily="18" charset="2"/>
        <a:buChar char="o"/>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png"/><Relationship Id="rId1"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0.png"/><Relationship Id="rId1" Type="http://schemas.openxmlformats.org/officeDocument/2006/relationships/image" Target="../media/image6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image" Target="../media/image86.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90.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3.jpeg"/><Relationship Id="rId1"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5.png"/><Relationship Id="rId1"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7.png"/><Relationship Id="rId1" Type="http://schemas.openxmlformats.org/officeDocument/2006/relationships/image" Target="../media/image96.jpe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9.png"/><Relationship Id="rId1" Type="http://schemas.openxmlformats.org/officeDocument/2006/relationships/image" Target="../media/image98.png"/></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98.png"/><Relationship Id="rId2" Type="http://schemas.openxmlformats.org/officeDocument/2006/relationships/image" Target="../media/image101.png"/><Relationship Id="rId1" Type="http://schemas.openxmlformats.org/officeDocument/2006/relationships/image" Target="../media/image100.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81.xml.rels><?xml version="1.0" encoding="UTF-8" standalone="yes"?>
<Relationships xmlns="http://schemas.openxmlformats.org/package/2006/relationships"><Relationship Id="rId9" Type="http://schemas.openxmlformats.org/officeDocument/2006/relationships/image" Target="../media/image98.png"/><Relationship Id="rId8" Type="http://schemas.openxmlformats.org/officeDocument/2006/relationships/image" Target="../media/image117.png"/><Relationship Id="rId7" Type="http://schemas.openxmlformats.org/officeDocument/2006/relationships/image" Target="../media/image116.png"/><Relationship Id="rId6" Type="http://schemas.openxmlformats.org/officeDocument/2006/relationships/image" Target="../media/image115.jpe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2" Type="http://schemas.openxmlformats.org/officeDocument/2006/relationships/slideLayout" Target="../slideLayouts/slideLayout7.xml"/><Relationship Id="rId11" Type="http://schemas.openxmlformats.org/officeDocument/2006/relationships/image" Target="../media/image119.jpeg"/><Relationship Id="rId10" Type="http://schemas.openxmlformats.org/officeDocument/2006/relationships/image" Target="../media/image118.jpeg"/><Relationship Id="rId1" Type="http://schemas.openxmlformats.org/officeDocument/2006/relationships/image" Target="../media/image1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2.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5.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7.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8.j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0.jpeg"/><Relationship Id="rId1" Type="http://schemas.openxmlformats.org/officeDocument/2006/relationships/image" Target="../media/image129.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1.png"/><Relationship Id="rId1" Type="http://schemas.openxmlformats.org/officeDocument/2006/relationships/image" Target="../media/image12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2855914" y="188913"/>
            <a:ext cx="67858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l" fontAlgn="base">
              <a:spcBef>
                <a:spcPct val="0"/>
              </a:spcBef>
              <a:spcAft>
                <a:spcPct val="0"/>
              </a:spcAft>
              <a:buFont typeface="Arial" panose="020B0604020202020204" pitchFamily="34" charset="0"/>
              <a:buNone/>
            </a:pPr>
            <a:r>
              <a:rPr lang="zh-CN" altLang="en-US" sz="3600" b="1" smtClean="0">
                <a:solidFill>
                  <a:srgbClr val="CC0000"/>
                </a:solidFill>
                <a:latin typeface="Times New Roman" panose="02020603050405020304" pitchFamily="18" charset="0"/>
                <a:ea typeface="楷体_GB2312" pitchFamily="1" charset="-122"/>
              </a:rPr>
              <a:t>第八章 深度学习和卷积神经网络</a:t>
            </a:r>
            <a:endParaRPr lang="zh-CN" altLang="en-US"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3025378" y="835244"/>
            <a:ext cx="8037195" cy="526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200000"/>
              </a:lnSpc>
              <a:spcBef>
                <a:spcPct val="0"/>
              </a:spcBef>
              <a:spcAft>
                <a:spcPct val="0"/>
              </a:spcAft>
              <a:buFont typeface="Arial" panose="020B0604020202020204" pitchFamily="34" charset="0"/>
              <a:buNone/>
            </a:pPr>
            <a:r>
              <a:rPr lang="en-US" altLang="zh-CN" sz="2400" b="1" smtClean="0">
                <a:solidFill>
                  <a:srgbClr val="C00000"/>
                </a:solidFill>
                <a:latin typeface="Times New Roman" panose="02020603050405020304" pitchFamily="18" charset="0"/>
                <a:ea typeface="楷体_GB2312" pitchFamily="1" charset="-122"/>
                <a:sym typeface="+mn-ea"/>
              </a:rPr>
              <a:t>8-1 </a:t>
            </a:r>
            <a:r>
              <a:rPr lang="zh-CN" altLang="en-US" sz="2400" b="1" smtClean="0">
                <a:solidFill>
                  <a:srgbClr val="C00000"/>
                </a:solidFill>
                <a:latin typeface="Times New Roman" panose="02020603050405020304" pitchFamily="18" charset="0"/>
                <a:ea typeface="楷体_GB2312" pitchFamily="1" charset="-122"/>
                <a:sym typeface="+mn-ea"/>
              </a:rPr>
              <a:t>卷积神经网络的结构</a:t>
            </a:r>
            <a:endParaRPr lang="en-US" altLang="zh-CN" sz="2400" b="1" smtClean="0">
              <a:solidFill>
                <a:srgbClr val="C00000"/>
              </a:solidFill>
              <a:latin typeface="Times New Roman" panose="02020603050405020304" pitchFamily="18" charset="0"/>
              <a:ea typeface="楷体_GB2312" pitchFamily="1" charset="-122"/>
              <a:sym typeface="+mn-ea"/>
            </a:endParaRPr>
          </a:p>
          <a:p>
            <a:pPr fontAlgn="base">
              <a:lnSpc>
                <a:spcPct val="200000"/>
              </a:lnSpc>
              <a:spcBef>
                <a:spcPct val="0"/>
              </a:spcBef>
              <a:spcAft>
                <a:spcPct val="0"/>
              </a:spcAft>
              <a:buFont typeface="Arial" panose="020B0604020202020204" pitchFamily="34" charset="0"/>
              <a:buNone/>
            </a:pPr>
            <a:r>
              <a:rPr lang="en-US" altLang="zh-CN" sz="2400" b="1" smtClean="0">
                <a:solidFill>
                  <a:srgbClr val="C00000"/>
                </a:solidFill>
                <a:latin typeface="Times New Roman" panose="02020603050405020304" pitchFamily="18" charset="0"/>
                <a:ea typeface="楷体_GB2312" pitchFamily="1" charset="-122"/>
              </a:rPr>
              <a:t>8-2 </a:t>
            </a:r>
            <a:r>
              <a:rPr lang="zh-CN" altLang="en-US" sz="2400" b="1" smtClean="0">
                <a:solidFill>
                  <a:srgbClr val="C00000"/>
                </a:solidFill>
                <a:latin typeface="Times New Roman" panose="02020603050405020304" pitchFamily="18" charset="0"/>
                <a:ea typeface="楷体_GB2312" pitchFamily="1" charset="-122"/>
              </a:rPr>
              <a:t>卷积层</a:t>
            </a:r>
            <a:endParaRPr lang="en-US" altLang="zh-CN" sz="2400" b="1" smtClean="0">
              <a:solidFill>
                <a:srgbClr val="C00000"/>
              </a:solidFill>
              <a:latin typeface="Times New Roman" panose="02020603050405020304" pitchFamily="18" charset="0"/>
              <a:ea typeface="楷体_GB2312" pitchFamily="1" charset="-122"/>
            </a:endParaRPr>
          </a:p>
          <a:p>
            <a:pPr fontAlgn="base">
              <a:lnSpc>
                <a:spcPct val="200000"/>
              </a:lnSpc>
              <a:spcBef>
                <a:spcPct val="0"/>
              </a:spcBef>
              <a:spcAft>
                <a:spcPct val="0"/>
              </a:spcAft>
              <a:buFont typeface="Arial" panose="020B0604020202020204" pitchFamily="34" charset="0"/>
              <a:buNone/>
            </a:pPr>
            <a:r>
              <a:rPr lang="en-US" altLang="zh-CN" sz="2400" b="1" smtClean="0">
                <a:solidFill>
                  <a:srgbClr val="C00000"/>
                </a:solidFill>
                <a:latin typeface="Times New Roman" panose="02020603050405020304" pitchFamily="18" charset="0"/>
                <a:ea typeface="楷体_GB2312" pitchFamily="1" charset="-122"/>
              </a:rPr>
              <a:t>8-3</a:t>
            </a:r>
            <a:r>
              <a:rPr lang="zh-CN" altLang="en-US" sz="2400" b="1" smtClean="0">
                <a:solidFill>
                  <a:srgbClr val="C00000"/>
                </a:solidFill>
                <a:latin typeface="Times New Roman" panose="02020603050405020304" pitchFamily="18" charset="0"/>
                <a:ea typeface="楷体_GB2312" pitchFamily="1" charset="-122"/>
              </a:rPr>
              <a:t> 池化层</a:t>
            </a:r>
            <a:endParaRPr lang="en-US" altLang="zh-CN" sz="2400" b="1" smtClean="0">
              <a:solidFill>
                <a:srgbClr val="C00000"/>
              </a:solidFill>
              <a:latin typeface="Times New Roman" panose="02020603050405020304" pitchFamily="18" charset="0"/>
              <a:ea typeface="楷体_GB2312" pitchFamily="1" charset="-122"/>
            </a:endParaRPr>
          </a:p>
          <a:p>
            <a:pPr fontAlgn="base">
              <a:lnSpc>
                <a:spcPct val="200000"/>
              </a:lnSpc>
              <a:spcBef>
                <a:spcPct val="0"/>
              </a:spcBef>
              <a:spcAft>
                <a:spcPct val="0"/>
              </a:spcAft>
              <a:buFont typeface="Arial" panose="020B0604020202020204" pitchFamily="34" charset="0"/>
              <a:buNone/>
            </a:pPr>
            <a:r>
              <a:rPr lang="en-US" altLang="zh-CN" sz="2400" b="1" smtClean="0">
                <a:solidFill>
                  <a:srgbClr val="C00000"/>
                </a:solidFill>
                <a:latin typeface="Times New Roman" panose="02020603050405020304" pitchFamily="18" charset="0"/>
                <a:ea typeface="楷体_GB2312" pitchFamily="1" charset="-122"/>
              </a:rPr>
              <a:t>8-4 </a:t>
            </a:r>
            <a:r>
              <a:rPr lang="zh-CN" altLang="en-US" sz="2400" b="1" smtClean="0">
                <a:solidFill>
                  <a:srgbClr val="C00000"/>
                </a:solidFill>
                <a:latin typeface="Times New Roman" panose="02020603050405020304" pitchFamily="18" charset="0"/>
                <a:ea typeface="楷体_GB2312" pitchFamily="1" charset="-122"/>
              </a:rPr>
              <a:t>全连接层</a:t>
            </a:r>
            <a:endParaRPr lang="en-US" altLang="zh-CN" sz="2400" b="1" smtClean="0">
              <a:solidFill>
                <a:srgbClr val="C00000"/>
              </a:solidFill>
              <a:latin typeface="Times New Roman" panose="02020603050405020304" pitchFamily="18" charset="0"/>
              <a:ea typeface="楷体_GB2312" pitchFamily="1" charset="-122"/>
            </a:endParaRPr>
          </a:p>
          <a:p>
            <a:pPr fontAlgn="base">
              <a:lnSpc>
                <a:spcPct val="200000"/>
              </a:lnSpc>
              <a:spcBef>
                <a:spcPct val="0"/>
              </a:spcBef>
              <a:spcAft>
                <a:spcPct val="0"/>
              </a:spcAft>
              <a:buFont typeface="Arial" panose="020B0604020202020204" pitchFamily="34" charset="0"/>
              <a:buNone/>
            </a:pPr>
            <a:r>
              <a:rPr lang="en-US" altLang="zh-CN" sz="2400" b="1" smtClean="0">
                <a:solidFill>
                  <a:srgbClr val="C00000"/>
                </a:solidFill>
                <a:latin typeface="Times New Roman" panose="02020603050405020304" pitchFamily="18" charset="0"/>
                <a:ea typeface="楷体_GB2312" pitchFamily="1" charset="-122"/>
              </a:rPr>
              <a:t>8-5</a:t>
            </a:r>
            <a:r>
              <a:rPr lang="zh-CN" altLang="en-US" sz="2400" b="1" smtClean="0">
                <a:solidFill>
                  <a:srgbClr val="C00000"/>
                </a:solidFill>
                <a:latin typeface="Times New Roman" panose="02020603050405020304" pitchFamily="18" charset="0"/>
                <a:ea typeface="楷体_GB2312" pitchFamily="1" charset="-122"/>
              </a:rPr>
              <a:t> 输出层</a:t>
            </a:r>
            <a:endParaRPr lang="en-US" altLang="zh-CN" sz="2400" b="1" smtClean="0">
              <a:solidFill>
                <a:srgbClr val="C00000"/>
              </a:solidFill>
              <a:latin typeface="Times New Roman" panose="02020603050405020304" pitchFamily="18" charset="0"/>
              <a:ea typeface="楷体_GB2312" pitchFamily="1" charset="-122"/>
            </a:endParaRPr>
          </a:p>
          <a:p>
            <a:pPr fontAlgn="base">
              <a:lnSpc>
                <a:spcPct val="200000"/>
              </a:lnSpc>
              <a:spcBef>
                <a:spcPct val="0"/>
              </a:spcBef>
              <a:spcAft>
                <a:spcPct val="0"/>
              </a:spcAft>
              <a:buFont typeface="Arial" panose="020B0604020202020204" pitchFamily="34" charset="0"/>
              <a:buNone/>
            </a:pPr>
            <a:r>
              <a:rPr lang="en-US" altLang="zh-CN" sz="2400" b="1" smtClean="0">
                <a:solidFill>
                  <a:srgbClr val="C00000"/>
                </a:solidFill>
                <a:latin typeface="Times New Roman" panose="02020603050405020304" pitchFamily="18" charset="0"/>
                <a:ea typeface="楷体_GB2312" pitchFamily="1" charset="-122"/>
              </a:rPr>
              <a:t>8-6 </a:t>
            </a:r>
            <a:r>
              <a:rPr lang="zh-CN" altLang="en-US" sz="2400" b="1" smtClean="0">
                <a:solidFill>
                  <a:srgbClr val="C00000"/>
                </a:solidFill>
                <a:latin typeface="Times New Roman" panose="02020603050405020304" pitchFamily="18" charset="0"/>
                <a:ea typeface="楷体_GB2312" pitchFamily="1" charset="-122"/>
              </a:rPr>
              <a:t>神经网络的训练方法</a:t>
            </a:r>
            <a:endParaRPr lang="en-US" altLang="zh-CN" sz="2400" b="1" smtClean="0">
              <a:solidFill>
                <a:srgbClr val="C00000"/>
              </a:solidFill>
              <a:latin typeface="Times New Roman" panose="02020603050405020304" pitchFamily="18" charset="0"/>
              <a:ea typeface="楷体_GB2312" pitchFamily="1" charset="-122"/>
            </a:endParaRPr>
          </a:p>
          <a:p>
            <a:pPr fontAlgn="base">
              <a:lnSpc>
                <a:spcPct val="200000"/>
              </a:lnSpc>
              <a:spcBef>
                <a:spcPct val="0"/>
              </a:spcBef>
              <a:spcAft>
                <a:spcPct val="0"/>
              </a:spcAft>
              <a:buFont typeface="Arial" panose="020B0604020202020204" pitchFamily="34" charset="0"/>
              <a:buNone/>
            </a:pPr>
            <a:r>
              <a:rPr lang="en-US" altLang="zh-CN" sz="2400" b="1" smtClean="0">
                <a:solidFill>
                  <a:srgbClr val="C00000"/>
                </a:solidFill>
                <a:latin typeface="Times New Roman" panose="02020603050405020304" pitchFamily="18" charset="0"/>
                <a:ea typeface="楷体_GB2312" pitchFamily="1" charset="-122"/>
              </a:rPr>
              <a:t>8-7</a:t>
            </a:r>
            <a:r>
              <a:rPr lang="zh-CN" altLang="en-US" sz="2400" b="1" smtClean="0">
                <a:solidFill>
                  <a:srgbClr val="C00000"/>
                </a:solidFill>
                <a:latin typeface="Times New Roman" panose="02020603050405020304" pitchFamily="18" charset="0"/>
                <a:ea typeface="楷体_GB2312" pitchFamily="1" charset="-122"/>
              </a:rPr>
              <a:t> 小结</a:t>
            </a:r>
            <a:endParaRPr lang="en-US" altLang="zh-CN" sz="2400" b="1" smtClean="0">
              <a:solidFill>
                <a:srgbClr val="C00000"/>
              </a:solidFill>
              <a:latin typeface="Times New Roman" panose="02020603050405020304" pitchFamily="18" charset="0"/>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0-#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6149">
                                            <p:txEl>
                                              <p:pRg st="2" end="2"/>
                                            </p:txEl>
                                          </p:spTgt>
                                        </p:tgtEl>
                                        <p:attrNameLst>
                                          <p:attrName>style.visibility</p:attrName>
                                        </p:attrNameLst>
                                      </p:cBhvr>
                                      <p:to>
                                        <p:strVal val="visible"/>
                                      </p:to>
                                    </p:set>
                                    <p:animEffect transition="in" filter="wipe(down)">
                                      <p:cBhvr>
                                        <p:cTn id="11" dur="500"/>
                                        <p:tgtEl>
                                          <p:spTgt spid="6149">
                                            <p:txEl>
                                              <p:pRg st="2" end="2"/>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6149">
                                            <p:txEl>
                                              <p:pRg st="3" end="3"/>
                                            </p:txEl>
                                          </p:spTgt>
                                        </p:tgtEl>
                                        <p:attrNameLst>
                                          <p:attrName>style.visibility</p:attrName>
                                        </p:attrNameLst>
                                      </p:cBhvr>
                                      <p:to>
                                        <p:strVal val="visible"/>
                                      </p:to>
                                    </p:set>
                                    <p:animEffect transition="in" filter="wipe(down)">
                                      <p:cBhvr>
                                        <p:cTn id="14" dur="500"/>
                                        <p:tgtEl>
                                          <p:spTgt spid="6149">
                                            <p:txEl>
                                              <p:pRg st="3" end="3"/>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6149">
                                            <p:txEl>
                                              <p:pRg st="4" end="4"/>
                                            </p:txEl>
                                          </p:spTgt>
                                        </p:tgtEl>
                                        <p:attrNameLst>
                                          <p:attrName>style.visibility</p:attrName>
                                        </p:attrNameLst>
                                      </p:cBhvr>
                                      <p:to>
                                        <p:strVal val="visible"/>
                                      </p:to>
                                    </p:set>
                                    <p:animEffect transition="in" filter="wipe(down)">
                                      <p:cBhvr>
                                        <p:cTn id="17" dur="500"/>
                                        <p:tgtEl>
                                          <p:spTgt spid="6149">
                                            <p:txEl>
                                              <p:pRg st="4" end="4"/>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6149">
                                            <p:txEl>
                                              <p:pRg st="5" end="5"/>
                                            </p:txEl>
                                          </p:spTgt>
                                        </p:tgtEl>
                                        <p:attrNameLst>
                                          <p:attrName>style.visibility</p:attrName>
                                        </p:attrNameLst>
                                      </p:cBhvr>
                                      <p:to>
                                        <p:strVal val="visible"/>
                                      </p:to>
                                    </p:set>
                                    <p:animEffect transition="in" filter="wipe(down)">
                                      <p:cBhvr>
                                        <p:cTn id="20" dur="500"/>
                                        <p:tgtEl>
                                          <p:spTgt spid="6149">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6149">
                                            <p:txEl>
                                              <p:pRg st="6" end="6"/>
                                            </p:txEl>
                                          </p:spTgt>
                                        </p:tgtEl>
                                        <p:attrNameLst>
                                          <p:attrName>style.visibility</p:attrName>
                                        </p:attrNameLst>
                                      </p:cBhvr>
                                      <p:to>
                                        <p:strVal val="visible"/>
                                      </p:to>
                                    </p:set>
                                    <p:animEffect transition="in" filter="wipe(down)">
                                      <p:cBhvr>
                                        <p:cTn id="23" dur="500"/>
                                        <p:tgtEl>
                                          <p:spTgt spid="6149">
                                            <p:txEl>
                                              <p:pRg st="6" end="6"/>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6149">
                                            <p:txEl>
                                              <p:pRg st="0" end="0"/>
                                            </p:txEl>
                                          </p:spTgt>
                                        </p:tgtEl>
                                        <p:attrNameLst>
                                          <p:attrName>style.visibility</p:attrName>
                                        </p:attrNameLst>
                                      </p:cBhvr>
                                      <p:to>
                                        <p:strVal val="visible"/>
                                      </p:to>
                                    </p:set>
                                    <p:animEffect transition="in" filter="wipe(down)">
                                      <p:cBhvr>
                                        <p:cTn id="26" dur="500"/>
                                        <p:tgtEl>
                                          <p:spTgt spid="6149">
                                            <p:txEl>
                                              <p:pRg st="0" end="0"/>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6149">
                                            <p:txEl>
                                              <p:pRg st="1" end="1"/>
                                            </p:txEl>
                                          </p:spTgt>
                                        </p:tgtEl>
                                        <p:attrNameLst>
                                          <p:attrName>style.visibility</p:attrName>
                                        </p:attrNameLst>
                                      </p:cBhvr>
                                      <p:to>
                                        <p:strVal val="visible"/>
                                      </p:to>
                                    </p:set>
                                    <p:animEffect transition="in" filter="wipe(down)">
                                      <p:cBhvr>
                                        <p:cTn id="29" dur="500"/>
                                        <p:tgtEl>
                                          <p:spTgt spid="61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ldLvl="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88688" y="168925"/>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97251" y="-26523"/>
            <a:ext cx="9900582" cy="2215991"/>
          </a:xfrm>
          <a:prstGeom prst="rect">
            <a:avLst/>
          </a:prstGeom>
        </p:spPr>
        <p:txBody>
          <a:bodyPr wrap="square">
            <a:spAutoFit/>
          </a:bodyPr>
          <a:lstStyle/>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3.</a:t>
            </a:r>
            <a:r>
              <a:rPr lang="zh-CN" altLang="en-US" sz="2400" b="1" smtClean="0">
                <a:solidFill>
                  <a:srgbClr val="000099"/>
                </a:solidFill>
                <a:latin typeface="华文楷体" panose="02010600040101010101" pitchFamily="2" charset="-122"/>
                <a:ea typeface="华文楷体" panose="02010600040101010101" pitchFamily="2" charset="-122"/>
                <a:sym typeface="+mn-ea"/>
              </a:rPr>
              <a:t>小恶魔的人数</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在</a:t>
            </a:r>
            <a:r>
              <a:rPr lang="zh-CN" altLang="en-US" sz="2000">
                <a:solidFill>
                  <a:srgbClr val="002060"/>
                </a:solidFill>
                <a:latin typeface="华文楷体" panose="02010600040101010101" pitchFamily="2" charset="-122"/>
                <a:ea typeface="华文楷体" panose="02010600040101010101" pitchFamily="2" charset="-122"/>
              </a:rPr>
              <a:t>前面的说明中，登场的小恶魔一共有 </a:t>
            </a:r>
            <a:r>
              <a:rPr lang="en-US" altLang="zh-CN" sz="2000">
                <a:solidFill>
                  <a:srgbClr val="002060"/>
                </a:solidFill>
                <a:latin typeface="华文楷体" panose="02010600040101010101" pitchFamily="2" charset="-122"/>
                <a:ea typeface="华文楷体" panose="02010600040101010101" pitchFamily="2" charset="-122"/>
              </a:rPr>
              <a:t>3 </a:t>
            </a:r>
            <a:r>
              <a:rPr lang="zh-CN" altLang="en-US" sz="2000">
                <a:solidFill>
                  <a:srgbClr val="002060"/>
                </a:solidFill>
                <a:latin typeface="华文楷体" panose="02010600040101010101" pitchFamily="2" charset="-122"/>
                <a:ea typeface="华文楷体" panose="02010600040101010101" pitchFamily="2" charset="-122"/>
              </a:rPr>
              <a:t>人。这里的人数不是预先</a:t>
            </a:r>
            <a:r>
              <a:rPr lang="zh-CN" altLang="en-US" sz="2000" smtClean="0">
                <a:solidFill>
                  <a:srgbClr val="002060"/>
                </a:solidFill>
                <a:latin typeface="华文楷体" panose="02010600040101010101" pitchFamily="2" charset="-122"/>
                <a:ea typeface="华文楷体" panose="02010600040101010101" pitchFamily="2" charset="-122"/>
              </a:rPr>
              <a:t>确定的</a:t>
            </a:r>
            <a:r>
              <a:rPr lang="zh-CN" altLang="en-US" sz="2000">
                <a:solidFill>
                  <a:srgbClr val="002060"/>
                </a:solidFill>
                <a:latin typeface="华文楷体" panose="02010600040101010101" pitchFamily="2" charset="-122"/>
                <a:ea typeface="华文楷体" panose="02010600040101010101" pitchFamily="2" charset="-122"/>
              </a:rPr>
              <a:t>。如果我们预估用 </a:t>
            </a:r>
            <a:r>
              <a:rPr lang="en-US" altLang="zh-CN" sz="2000">
                <a:solidFill>
                  <a:srgbClr val="002060"/>
                </a:solidFill>
                <a:latin typeface="华文楷体" panose="02010600040101010101" pitchFamily="2" charset="-122"/>
                <a:ea typeface="华文楷体" panose="02010600040101010101" pitchFamily="2" charset="-122"/>
              </a:rPr>
              <a:t>5 </a:t>
            </a:r>
            <a:r>
              <a:rPr lang="zh-CN" altLang="en-US" sz="2000">
                <a:solidFill>
                  <a:srgbClr val="002060"/>
                </a:solidFill>
                <a:latin typeface="华文楷体" panose="02010600040101010101" pitchFamily="2" charset="-122"/>
                <a:ea typeface="华文楷体" panose="02010600040101010101" pitchFamily="2" charset="-122"/>
              </a:rPr>
              <a:t>个模式能够区分图像，那么就需要有 </a:t>
            </a:r>
            <a:r>
              <a:rPr lang="en-US" altLang="zh-CN" sz="2000">
                <a:solidFill>
                  <a:srgbClr val="002060"/>
                </a:solidFill>
                <a:latin typeface="华文楷体" panose="02010600040101010101" pitchFamily="2" charset="-122"/>
                <a:ea typeface="华文楷体" panose="02010600040101010101" pitchFamily="2" charset="-122"/>
              </a:rPr>
              <a:t>5 </a:t>
            </a:r>
            <a:r>
              <a:rPr lang="zh-CN" altLang="en-US" sz="2000">
                <a:solidFill>
                  <a:srgbClr val="002060"/>
                </a:solidFill>
                <a:latin typeface="华文楷体" panose="02010600040101010101" pitchFamily="2" charset="-122"/>
                <a:ea typeface="华文楷体" panose="02010600040101010101" pitchFamily="2" charset="-122"/>
              </a:rPr>
              <a:t>个小</a:t>
            </a:r>
            <a:r>
              <a:rPr lang="zh-CN" altLang="en-US" sz="2000" smtClean="0">
                <a:solidFill>
                  <a:srgbClr val="002060"/>
                </a:solidFill>
                <a:latin typeface="华文楷体" panose="02010600040101010101" pitchFamily="2" charset="-122"/>
                <a:ea typeface="华文楷体" panose="02010600040101010101" pitchFamily="2" charset="-122"/>
              </a:rPr>
              <a:t>恶魔</a:t>
            </a:r>
            <a:r>
              <a:rPr lang="zh-CN" altLang="en-US" sz="2000">
                <a:solidFill>
                  <a:srgbClr val="002060"/>
                </a:solidFill>
                <a:latin typeface="华文楷体" panose="02010600040101010101" pitchFamily="2" charset="-122"/>
                <a:ea typeface="华文楷体" panose="02010600040101010101" pitchFamily="2" charset="-122"/>
              </a:rPr>
              <a:t>。这样一来</a:t>
            </a:r>
            <a:r>
              <a:rPr lang="zh-CN" altLang="en-US" sz="2000" smtClean="0">
                <a:solidFill>
                  <a:srgbClr val="002060"/>
                </a:solidFill>
                <a:latin typeface="华文楷体" panose="02010600040101010101" pitchFamily="2" charset="-122"/>
                <a:ea typeface="华文楷体" panose="02010600040101010101" pitchFamily="2" charset="-122"/>
              </a:rPr>
              <a:t>，就</a:t>
            </a:r>
            <a:r>
              <a:rPr lang="zh-CN" altLang="en-US" sz="2000">
                <a:solidFill>
                  <a:srgbClr val="002060"/>
                </a:solidFill>
                <a:latin typeface="华文楷体" panose="02010600040101010101" pitchFamily="2" charset="-122"/>
                <a:ea typeface="华文楷体" panose="02010600040101010101" pitchFamily="2" charset="-122"/>
              </a:rPr>
              <a:t>应当准备好 </a:t>
            </a:r>
            <a:r>
              <a:rPr lang="en-US" altLang="zh-CN" sz="2000">
                <a:solidFill>
                  <a:srgbClr val="002060"/>
                </a:solidFill>
                <a:latin typeface="华文楷体" panose="02010600040101010101" pitchFamily="2" charset="-122"/>
                <a:ea typeface="华文楷体" panose="02010600040101010101" pitchFamily="2" charset="-122"/>
              </a:rPr>
              <a:t>5 </a:t>
            </a:r>
            <a:r>
              <a:rPr lang="zh-CN" altLang="en-US" sz="2000">
                <a:solidFill>
                  <a:srgbClr val="002060"/>
                </a:solidFill>
                <a:latin typeface="华文楷体" panose="02010600040101010101" pitchFamily="2" charset="-122"/>
                <a:ea typeface="华文楷体" panose="02010600040101010101" pitchFamily="2" charset="-122"/>
              </a:rPr>
              <a:t>个由卷积层和池化层形成的隐藏</a:t>
            </a:r>
            <a:r>
              <a:rPr lang="zh-CN" altLang="en-US" sz="2000" smtClean="0">
                <a:solidFill>
                  <a:srgbClr val="002060"/>
                </a:solidFill>
                <a:latin typeface="华文楷体" panose="02010600040101010101" pitchFamily="2" charset="-122"/>
                <a:ea typeface="华文楷体" panose="02010600040101010101" pitchFamily="2" charset="-122"/>
              </a:rPr>
              <a:t>子层。</a:t>
            </a:r>
            <a:endParaRPr lang="en-US" altLang="zh-CN" sz="2000" smtClean="0">
              <a:solidFill>
                <a:srgbClr val="002060"/>
              </a:solidFill>
              <a:latin typeface="华文楷体" panose="02010600040101010101" pitchFamily="2" charset="-122"/>
              <a:ea typeface="华文楷体" panose="02010600040101010101" pitchFamily="2" charset="-122"/>
              <a:sym typeface="+mn-ea"/>
            </a:endParaRPr>
          </a:p>
        </p:txBody>
      </p:sp>
      <p:pic>
        <p:nvPicPr>
          <p:cNvPr id="3" name="图片 2"/>
          <p:cNvPicPr>
            <a:picLocks noChangeAspect="1"/>
          </p:cNvPicPr>
          <p:nvPr/>
        </p:nvPicPr>
        <p:blipFill>
          <a:blip r:embed="rId1"/>
          <a:stretch>
            <a:fillRect/>
          </a:stretch>
        </p:blipFill>
        <p:spPr>
          <a:xfrm>
            <a:off x="2305675" y="2189468"/>
            <a:ext cx="7989156" cy="384094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88688" y="168925"/>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2" name="Rectangle 3"/>
          <p:cNvSpPr>
            <a:spLocks noChangeArrowheads="1"/>
          </p:cNvSpPr>
          <p:nvPr/>
        </p:nvSpPr>
        <p:spPr bwMode="auto">
          <a:xfrm>
            <a:off x="1819067" y="567848"/>
            <a:ext cx="8691880" cy="230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30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内容小结</a:t>
            </a:r>
            <a:r>
              <a:rPr lang="en-US" altLang="zh-CN" sz="2400" b="1">
                <a:solidFill>
                  <a:srgbClr val="000099"/>
                </a:solidFill>
                <a:latin typeface="华文楷体" panose="02010600040101010101" pitchFamily="2" charset="-122"/>
                <a:ea typeface="华文楷体" panose="02010600040101010101" pitchFamily="2" charset="-122"/>
                <a:sym typeface="+mn-ea"/>
              </a:rPr>
              <a:t>:</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30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smtClean="0">
                <a:solidFill>
                  <a:srgbClr val="FF0000"/>
                </a:solidFill>
                <a:latin typeface="华文楷体" panose="02010600040101010101" pitchFamily="2" charset="-122"/>
                <a:ea typeface="华文楷体" panose="02010600040101010101" pitchFamily="2" charset="-122"/>
                <a:sym typeface="+mn-ea"/>
              </a:rPr>
              <a:t>1.</a:t>
            </a:r>
            <a:r>
              <a:rPr lang="zh-CN" altLang="en-US" sz="2400" b="1" smtClean="0">
                <a:solidFill>
                  <a:srgbClr val="FF0000"/>
                </a:solidFill>
                <a:latin typeface="华文楷体" panose="02010600040101010101" pitchFamily="2" charset="-122"/>
                <a:ea typeface="华文楷体" panose="02010600040101010101" pitchFamily="2" charset="-122"/>
                <a:sym typeface="+mn-ea"/>
              </a:rPr>
              <a:t>卷积神经网络的结构</a:t>
            </a:r>
            <a:r>
              <a:rPr lang="en-US" altLang="zh-CN" sz="2400" b="1" smtClean="0">
                <a:solidFill>
                  <a:srgbClr val="FF0000"/>
                </a:solidFill>
                <a:latin typeface="华文楷体" panose="02010600040101010101" pitchFamily="2" charset="-122"/>
                <a:ea typeface="华文楷体" panose="02010600040101010101" pitchFamily="2" charset="-122"/>
                <a:sym typeface="+mn-ea"/>
              </a:rPr>
              <a:t> </a:t>
            </a:r>
            <a:endParaRPr lang="en-US" altLang="zh-CN" sz="2400" b="1" smtClean="0">
              <a:solidFill>
                <a:srgbClr val="FF0000"/>
              </a:solidFill>
              <a:latin typeface="华文楷体" panose="02010600040101010101" pitchFamily="2" charset="-122"/>
              <a:ea typeface="华文楷体"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1823093" y="231060"/>
            <a:ext cx="90735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sz="3600" b="1" smtClean="0">
                <a:solidFill>
                  <a:srgbClr val="CC0000"/>
                </a:solidFill>
                <a:latin typeface="Times New Roman" panose="02020603050405020304" pitchFamily="18" charset="0"/>
                <a:ea typeface="楷体_GB2312" pitchFamily="1" charset="-122"/>
              </a:rPr>
              <a:t>8</a:t>
            </a:r>
            <a:r>
              <a:rPr sz="3600" b="1" smtClean="0">
                <a:solidFill>
                  <a:srgbClr val="CC0000"/>
                </a:solidFill>
                <a:latin typeface="Times New Roman" panose="02020603050405020304" pitchFamily="18" charset="0"/>
                <a:ea typeface="楷体_GB2312" pitchFamily="1" charset="-122"/>
              </a:rPr>
              <a:t>-</a:t>
            </a:r>
            <a:r>
              <a:rPr lang="en-US" sz="3600" b="1" smtClean="0">
                <a:solidFill>
                  <a:srgbClr val="CC0000"/>
                </a:solidFill>
                <a:latin typeface="Times New Roman" panose="02020603050405020304" pitchFamily="18" charset="0"/>
                <a:ea typeface="楷体_GB2312" pitchFamily="1" charset="-122"/>
              </a:rPr>
              <a:t>2</a:t>
            </a:r>
            <a:r>
              <a:rPr lang="zh-CN" altLang="en-US" sz="3600" b="1" smtClean="0">
                <a:solidFill>
                  <a:srgbClr val="CC0000"/>
                </a:solidFill>
                <a:latin typeface="Times New Roman" panose="02020603050405020304" pitchFamily="18" charset="0"/>
                <a:ea typeface="楷体_GB2312" pitchFamily="1" charset="-122"/>
              </a:rPr>
              <a:t>卷积神经网络的语言</a:t>
            </a:r>
            <a:endParaRPr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1503493" y="574039"/>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35205" y="1084050"/>
            <a:ext cx="9900582" cy="3600986"/>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前一小节考察</a:t>
            </a:r>
            <a:r>
              <a:rPr lang="zh-CN" altLang="en-US" sz="2000">
                <a:solidFill>
                  <a:srgbClr val="002060"/>
                </a:solidFill>
                <a:latin typeface="华文楷体" panose="02010600040101010101" pitchFamily="2" charset="-122"/>
                <a:ea typeface="华文楷体" panose="02010600040101010101" pitchFamily="2" charset="-122"/>
              </a:rPr>
              <a:t>了卷积神经网络的思路。通过设想能够寻找偏好</a:t>
            </a:r>
            <a:r>
              <a:rPr lang="zh-CN" altLang="en-US" sz="2000" smtClean="0">
                <a:solidFill>
                  <a:srgbClr val="002060"/>
                </a:solidFill>
                <a:latin typeface="华文楷体" panose="02010600040101010101" pitchFamily="2" charset="-122"/>
                <a:ea typeface="华文楷体" panose="02010600040101010101" pitchFamily="2" charset="-122"/>
              </a:rPr>
              <a:t>模式</a:t>
            </a:r>
            <a:r>
              <a:rPr lang="zh-CN" altLang="en-US" sz="2000">
                <a:solidFill>
                  <a:srgbClr val="002060"/>
                </a:solidFill>
                <a:latin typeface="华文楷体" panose="02010600040101010101" pitchFamily="2" charset="-122"/>
                <a:ea typeface="华文楷体" panose="02010600040101010101" pitchFamily="2" charset="-122"/>
              </a:rPr>
              <a:t>的活跃的小恶魔，从而理解了卷积神经网络的设计思想。本</a:t>
            </a:r>
            <a:r>
              <a:rPr lang="zh-CN" altLang="en-US" sz="2000" smtClean="0">
                <a:solidFill>
                  <a:srgbClr val="002060"/>
                </a:solidFill>
                <a:latin typeface="华文楷体" panose="02010600040101010101" pitchFamily="2" charset="-122"/>
                <a:ea typeface="华文楷体" panose="02010600040101010101" pitchFamily="2" charset="-122"/>
              </a:rPr>
              <a:t>节以如下</a:t>
            </a:r>
            <a:r>
              <a:rPr lang="zh-CN" altLang="en-US" sz="2000">
                <a:solidFill>
                  <a:srgbClr val="002060"/>
                </a:solidFill>
                <a:latin typeface="华文楷体" panose="02010600040101010101" pitchFamily="2" charset="-122"/>
                <a:ea typeface="华文楷体" panose="02010600040101010101" pitchFamily="2" charset="-122"/>
              </a:rPr>
              <a:t>例题</a:t>
            </a:r>
            <a:r>
              <a:rPr lang="zh-CN" altLang="en-US" sz="2000" smtClean="0">
                <a:solidFill>
                  <a:srgbClr val="002060"/>
                </a:solidFill>
                <a:latin typeface="华文楷体" panose="02010600040101010101" pitchFamily="2" charset="-122"/>
                <a:ea typeface="华文楷体" panose="02010600040101010101" pitchFamily="2" charset="-122"/>
              </a:rPr>
              <a:t>考察如何</a:t>
            </a:r>
            <a:r>
              <a:rPr lang="zh-CN" altLang="en-US" sz="2000">
                <a:solidFill>
                  <a:srgbClr val="002060"/>
                </a:solidFill>
                <a:latin typeface="华文楷体" panose="02010600040101010101" pitchFamily="2" charset="-122"/>
                <a:ea typeface="华文楷体" panose="02010600040101010101" pitchFamily="2" charset="-122"/>
              </a:rPr>
              <a:t>将小恶魔的工作替换为数学计算</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a:solidFill>
                  <a:srgbClr val="005DFF"/>
                </a:solidFill>
                <a:latin typeface="华文楷体" panose="02010600040101010101" pitchFamily="2" charset="-122"/>
                <a:ea typeface="华文楷体" panose="02010600040101010101" pitchFamily="2" charset="-122"/>
              </a:rPr>
              <a:t>例</a:t>
            </a: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 </a:t>
            </a:r>
            <a:r>
              <a:rPr lang="zh-CN" altLang="en-US" sz="2000" b="1">
                <a:solidFill>
                  <a:srgbClr val="005DFF"/>
                </a:solidFill>
                <a:latin typeface="华文楷体" panose="02010600040101010101" pitchFamily="2" charset="-122"/>
                <a:ea typeface="华文楷体" panose="02010600040101010101" pitchFamily="2" charset="-122"/>
              </a:rPr>
              <a:t>建立一个神经网络，用来识别通过 </a:t>
            </a:r>
            <a:r>
              <a:rPr lang="en-US" altLang="zh-CN" sz="2000" b="1">
                <a:solidFill>
                  <a:srgbClr val="005DFF"/>
                </a:solidFill>
                <a:latin typeface="华文楷体" panose="02010600040101010101" pitchFamily="2" charset="-122"/>
                <a:ea typeface="华文楷体" panose="02010600040101010101" pitchFamily="2" charset="-122"/>
              </a:rPr>
              <a:t>6×6 </a:t>
            </a:r>
            <a:r>
              <a:rPr lang="zh-CN" altLang="en-US" sz="2000" b="1">
                <a:solidFill>
                  <a:srgbClr val="005DFF"/>
                </a:solidFill>
                <a:latin typeface="华文楷体" panose="02010600040101010101" pitchFamily="2" charset="-122"/>
                <a:ea typeface="华文楷体" panose="02010600040101010101" pitchFamily="2" charset="-122"/>
              </a:rPr>
              <a:t>像素的图像读取的</a:t>
            </a:r>
            <a:r>
              <a:rPr lang="zh-CN" altLang="en-US" sz="2000" b="1" smtClean="0">
                <a:solidFill>
                  <a:srgbClr val="005DFF"/>
                </a:solidFill>
                <a:latin typeface="华文楷体" panose="02010600040101010101" pitchFamily="2" charset="-122"/>
                <a:ea typeface="华文楷体" panose="02010600040101010101" pitchFamily="2" charset="-122"/>
              </a:rPr>
              <a:t>手写</a:t>
            </a:r>
            <a:r>
              <a:rPr lang="zh-CN" altLang="en-US" sz="2000" b="1">
                <a:solidFill>
                  <a:srgbClr val="005DFF"/>
                </a:solidFill>
                <a:latin typeface="华文楷体" panose="02010600040101010101" pitchFamily="2" charset="-122"/>
                <a:ea typeface="华文楷体" panose="02010600040101010101" pitchFamily="2" charset="-122"/>
              </a:rPr>
              <a:t>数字</a:t>
            </a:r>
            <a:r>
              <a:rPr lang="en-US" altLang="zh-CN" sz="2000" b="1">
                <a:solidFill>
                  <a:srgbClr val="005DFF"/>
                </a:solidFill>
                <a:latin typeface="华文楷体" panose="02010600040101010101" pitchFamily="2" charset="-122"/>
                <a:ea typeface="华文楷体" panose="02010600040101010101" pitchFamily="2" charset="-122"/>
              </a:rPr>
              <a:t>1</a:t>
            </a:r>
            <a:r>
              <a:rPr lang="zh-CN" altLang="en-US" sz="2000" b="1">
                <a:solidFill>
                  <a:srgbClr val="005DFF"/>
                </a:solidFill>
                <a:latin typeface="华文楷体" panose="02010600040101010101" pitchFamily="2" charset="-122"/>
                <a:ea typeface="华文楷体" panose="02010600040101010101" pitchFamily="2" charset="-122"/>
              </a:rPr>
              <a:t>、</a:t>
            </a:r>
            <a:r>
              <a:rPr lang="en-US" altLang="zh-CN" sz="2000" b="1">
                <a:solidFill>
                  <a:srgbClr val="005DFF"/>
                </a:solidFill>
                <a:latin typeface="华文楷体" panose="02010600040101010101" pitchFamily="2" charset="-122"/>
                <a:ea typeface="华文楷体" panose="02010600040101010101" pitchFamily="2" charset="-122"/>
              </a:rPr>
              <a:t>2</a:t>
            </a:r>
            <a:r>
              <a:rPr lang="zh-CN" altLang="en-US" sz="2000" b="1">
                <a:solidFill>
                  <a:srgbClr val="005DFF"/>
                </a:solidFill>
                <a:latin typeface="华文楷体" panose="02010600040101010101" pitchFamily="2" charset="-122"/>
                <a:ea typeface="华文楷体" panose="02010600040101010101" pitchFamily="2" charset="-122"/>
              </a:rPr>
              <a:t>、</a:t>
            </a:r>
            <a:r>
              <a:rPr lang="en-US" altLang="zh-CN" sz="2000" b="1">
                <a:solidFill>
                  <a:srgbClr val="005DFF"/>
                </a:solidFill>
                <a:latin typeface="华文楷体" panose="02010600040101010101" pitchFamily="2" charset="-122"/>
                <a:ea typeface="华文楷体" panose="02010600040101010101" pitchFamily="2" charset="-122"/>
              </a:rPr>
              <a:t>3</a:t>
            </a:r>
            <a:r>
              <a:rPr lang="zh-CN" altLang="en-US" sz="2000" b="1">
                <a:solidFill>
                  <a:srgbClr val="005DFF"/>
                </a:solidFill>
                <a:latin typeface="华文楷体" panose="02010600040101010101" pitchFamily="2" charset="-122"/>
                <a:ea typeface="华文楷体" panose="02010600040101010101" pitchFamily="2" charset="-122"/>
              </a:rPr>
              <a:t>。图像像素为单色二值</a:t>
            </a:r>
            <a:r>
              <a:rPr lang="zh-CN" altLang="en-US" sz="2000" b="1" smtClean="0">
                <a:solidFill>
                  <a:srgbClr val="005DFF"/>
                </a:solidFill>
                <a:latin typeface="华文楷体" panose="02010600040101010101" pitchFamily="2" charset="-122"/>
                <a:ea typeface="华文楷体" panose="02010600040101010101" pitchFamily="2" charset="-122"/>
              </a:rPr>
              <a:t>。</a:t>
            </a:r>
            <a:endParaRPr lang="en-US" altLang="zh-CN" sz="2000" b="1" smtClean="0">
              <a:solidFill>
                <a:srgbClr val="000099"/>
              </a:solidFill>
              <a:latin typeface="华文楷体" panose="02010600040101010101" pitchFamily="2" charset="-122"/>
              <a:ea typeface="华文楷体" panose="02010600040101010101" pitchFamily="2" charset="-122"/>
              <a:sym typeface="+mn-ea"/>
            </a:endParaRPr>
          </a:p>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1.</a:t>
            </a:r>
            <a:r>
              <a:rPr lang="zh-CN" altLang="en-US" sz="2400" b="1" smtClean="0">
                <a:solidFill>
                  <a:srgbClr val="000099"/>
                </a:solidFill>
                <a:latin typeface="华文楷体" panose="02010600040101010101" pitchFamily="2" charset="-122"/>
                <a:ea typeface="华文楷体" panose="02010600040101010101" pitchFamily="2" charset="-122"/>
                <a:sym typeface="+mn-ea"/>
              </a:rPr>
              <a:t>从数学角度考察小恶魔的工作</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下面从</a:t>
            </a:r>
            <a:r>
              <a:rPr lang="zh-CN" altLang="en-US" sz="2000">
                <a:solidFill>
                  <a:srgbClr val="002060"/>
                </a:solidFill>
                <a:latin typeface="华文楷体" panose="02010600040101010101" pitchFamily="2" charset="-122"/>
                <a:ea typeface="华文楷体" panose="02010600040101010101" pitchFamily="2" charset="-122"/>
              </a:rPr>
              <a:t>数学角度</a:t>
            </a:r>
            <a:r>
              <a:rPr lang="zh-CN" altLang="en-US" sz="2000" smtClean="0">
                <a:solidFill>
                  <a:srgbClr val="002060"/>
                </a:solidFill>
                <a:latin typeface="华文楷体" panose="02010600040101010101" pitchFamily="2" charset="-122"/>
                <a:ea typeface="华文楷体" panose="02010600040101010101" pitchFamily="2" charset="-122"/>
              </a:rPr>
              <a:t>来考察 小</a:t>
            </a:r>
            <a:r>
              <a:rPr lang="zh-CN" altLang="en-US" sz="2000">
                <a:solidFill>
                  <a:srgbClr val="002060"/>
                </a:solidFill>
                <a:latin typeface="华文楷体" panose="02010600040101010101" pitchFamily="2" charset="-122"/>
                <a:ea typeface="华文楷体" panose="02010600040101010101" pitchFamily="2" charset="-122"/>
              </a:rPr>
              <a:t>恶魔的工作</a:t>
            </a:r>
            <a:r>
              <a:rPr lang="zh-CN" altLang="en-US" sz="2000" smtClean="0">
                <a:solidFill>
                  <a:srgbClr val="002060"/>
                </a:solidFill>
                <a:latin typeface="华文楷体" panose="02010600040101010101" pitchFamily="2" charset="-122"/>
                <a:ea typeface="华文楷体" panose="02010600040101010101" pitchFamily="2" charset="-122"/>
              </a:rPr>
              <a:t>。假定</a:t>
            </a:r>
            <a:r>
              <a:rPr lang="zh-CN" altLang="en-US" sz="2000">
                <a:solidFill>
                  <a:srgbClr val="002060"/>
                </a:solidFill>
                <a:latin typeface="华文楷体" panose="02010600040101010101" pitchFamily="2" charset="-122"/>
                <a:ea typeface="华文楷体" panose="02010600040101010101" pitchFamily="2" charset="-122"/>
              </a:rPr>
              <a:t>这个小恶魔 </a:t>
            </a:r>
            <a:r>
              <a:rPr lang="en-US" altLang="zh-CN" sz="2000">
                <a:solidFill>
                  <a:srgbClr val="002060"/>
                </a:solidFill>
                <a:latin typeface="华文楷体" panose="02010600040101010101" pitchFamily="2" charset="-122"/>
                <a:ea typeface="华文楷体" panose="02010600040101010101" pitchFamily="2" charset="-122"/>
              </a:rPr>
              <a:t>S </a:t>
            </a:r>
            <a:r>
              <a:rPr lang="zh-CN" altLang="en-US" sz="2000">
                <a:solidFill>
                  <a:srgbClr val="002060"/>
                </a:solidFill>
                <a:latin typeface="华文楷体" panose="02010600040101010101" pitchFamily="2" charset="-122"/>
                <a:ea typeface="华文楷体" panose="02010600040101010101" pitchFamily="2" charset="-122"/>
              </a:rPr>
              <a:t>喜欢如下的模式 </a:t>
            </a:r>
            <a:r>
              <a:rPr lang="en-US" altLang="zh-CN" sz="2000">
                <a:solidFill>
                  <a:srgbClr val="002060"/>
                </a:solidFill>
                <a:latin typeface="华文楷体" panose="02010600040101010101" pitchFamily="2" charset="-122"/>
                <a:ea typeface="华文楷体" panose="02010600040101010101" pitchFamily="2" charset="-122"/>
              </a:rPr>
              <a:t>S</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3318305" y="4685036"/>
            <a:ext cx="4603191" cy="141847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03493" y="574039"/>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484405" y="321494"/>
            <a:ext cx="9900582" cy="2862322"/>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假设</a:t>
            </a:r>
            <a:r>
              <a:rPr lang="zh-CN" altLang="en-US" sz="2000">
                <a:solidFill>
                  <a:srgbClr val="002060"/>
                </a:solidFill>
                <a:latin typeface="华文楷体" panose="02010600040101010101" pitchFamily="2" charset="-122"/>
                <a:ea typeface="华文楷体" panose="02010600040101010101" pitchFamily="2" charset="-122"/>
              </a:rPr>
              <a:t>下面的</a:t>
            </a:r>
            <a:r>
              <a:rPr lang="zh-CN" altLang="en-US" sz="2000" smtClean="0">
                <a:solidFill>
                  <a:srgbClr val="002060"/>
                </a:solidFill>
                <a:latin typeface="华文楷体" panose="02010600040101010101" pitchFamily="2" charset="-122"/>
                <a:ea typeface="华文楷体" panose="02010600040101010101" pitchFamily="2" charset="-122"/>
              </a:rPr>
              <a:t>图像“</a:t>
            </a:r>
            <a:r>
              <a:rPr lang="en-US" altLang="zh-CN" sz="2000" smtClean="0">
                <a:solidFill>
                  <a:srgbClr val="002060"/>
                </a:solidFill>
                <a:latin typeface="华文楷体" panose="02010600040101010101" pitchFamily="2" charset="-122"/>
                <a:ea typeface="华文楷体" panose="02010600040101010101" pitchFamily="2" charset="-122"/>
              </a:rPr>
              <a:t>2”</a:t>
            </a:r>
            <a:r>
              <a:rPr lang="zh-CN" altLang="en-US" sz="2000" smtClean="0">
                <a:solidFill>
                  <a:srgbClr val="002060"/>
                </a:solidFill>
                <a:latin typeface="华文楷体" panose="02010600040101010101" pitchFamily="2" charset="-122"/>
                <a:ea typeface="华文楷体" panose="02010600040101010101" pitchFamily="2" charset="-122"/>
              </a:rPr>
              <a:t>就是</a:t>
            </a:r>
            <a:r>
              <a:rPr lang="zh-CN" altLang="en-US" sz="2000">
                <a:solidFill>
                  <a:srgbClr val="002060"/>
                </a:solidFill>
                <a:latin typeface="华文楷体" panose="02010600040101010101" pitchFamily="2" charset="-122"/>
                <a:ea typeface="华文楷体" panose="02010600040101010101" pitchFamily="2" charset="-122"/>
              </a:rPr>
              <a:t>要考察的图像</a:t>
            </a:r>
            <a:r>
              <a:rPr lang="zh-CN" altLang="en-US" sz="2000" smtClean="0">
                <a:solidFill>
                  <a:srgbClr val="002060"/>
                </a:solidFill>
                <a:latin typeface="华文楷体" panose="02010600040101010101" pitchFamily="2" charset="-122"/>
                <a:ea typeface="华文楷体" panose="02010600040101010101" pitchFamily="2" charset="-122"/>
              </a:rPr>
              <a:t>。将</a:t>
            </a:r>
            <a:r>
              <a:rPr lang="zh-CN" altLang="en-US" sz="2000">
                <a:solidFill>
                  <a:srgbClr val="002060"/>
                </a:solidFill>
                <a:latin typeface="华文楷体" panose="02010600040101010101" pitchFamily="2" charset="-122"/>
                <a:ea typeface="华文楷体" panose="02010600040101010101" pitchFamily="2" charset="-122"/>
              </a:rPr>
              <a:t>手写数字 </a:t>
            </a:r>
            <a:r>
              <a:rPr lang="en-US" altLang="zh-CN" sz="2000">
                <a:solidFill>
                  <a:srgbClr val="002060"/>
                </a:solidFill>
                <a:latin typeface="华文楷体" panose="02010600040101010101" pitchFamily="2" charset="-122"/>
                <a:ea typeface="华文楷体" panose="02010600040101010101" pitchFamily="2" charset="-122"/>
              </a:rPr>
              <a:t>2 </a:t>
            </a:r>
            <a:r>
              <a:rPr lang="zh-CN" altLang="en-US" sz="2000">
                <a:solidFill>
                  <a:srgbClr val="002060"/>
                </a:solidFill>
                <a:latin typeface="华文楷体" panose="02010600040101010101" pitchFamily="2" charset="-122"/>
                <a:ea typeface="华文楷体" panose="02010600040101010101" pitchFamily="2" charset="-122"/>
              </a:rPr>
              <a:t>作为它的</a:t>
            </a:r>
            <a:r>
              <a:rPr lang="zh-CN" altLang="en-US" sz="2000" smtClean="0">
                <a:solidFill>
                  <a:srgbClr val="002060"/>
                </a:solidFill>
                <a:latin typeface="华文楷体" panose="02010600040101010101" pitchFamily="2" charset="-122"/>
                <a:ea typeface="华文楷体" panose="02010600040101010101" pitchFamily="2" charset="-122"/>
              </a:rPr>
              <a:t>正解。</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小</a:t>
            </a:r>
            <a:r>
              <a:rPr lang="zh-CN" altLang="en-US" sz="2000">
                <a:solidFill>
                  <a:srgbClr val="002060"/>
                </a:solidFill>
                <a:latin typeface="华文楷体" panose="02010600040101010101" pitchFamily="2" charset="-122"/>
                <a:ea typeface="华文楷体" panose="02010600040101010101" pitchFamily="2" charset="-122"/>
              </a:rPr>
              <a:t>恶魔 </a:t>
            </a:r>
            <a:r>
              <a:rPr lang="en-US" altLang="zh-CN" sz="2000">
                <a:solidFill>
                  <a:srgbClr val="002060"/>
                </a:solidFill>
                <a:latin typeface="华文楷体" panose="02010600040101010101" pitchFamily="2" charset="-122"/>
                <a:ea typeface="华文楷体" panose="02010600040101010101" pitchFamily="2" charset="-122"/>
              </a:rPr>
              <a:t>S </a:t>
            </a:r>
            <a:r>
              <a:rPr lang="zh-CN" altLang="en-US" sz="2000">
                <a:solidFill>
                  <a:srgbClr val="002060"/>
                </a:solidFill>
                <a:latin typeface="华文楷体" panose="02010600040101010101" pitchFamily="2" charset="-122"/>
                <a:ea typeface="华文楷体" panose="02010600040101010101" pitchFamily="2" charset="-122"/>
              </a:rPr>
              <a:t>首先将偏好的模式 </a:t>
            </a:r>
            <a:r>
              <a:rPr lang="en-US" altLang="zh-CN" sz="2000">
                <a:solidFill>
                  <a:srgbClr val="002060"/>
                </a:solidFill>
                <a:latin typeface="华文楷体" panose="02010600040101010101" pitchFamily="2" charset="-122"/>
                <a:ea typeface="华文楷体" panose="02010600040101010101" pitchFamily="2" charset="-122"/>
              </a:rPr>
              <a:t>S </a:t>
            </a:r>
            <a:r>
              <a:rPr lang="zh-CN" altLang="en-US" sz="2000">
                <a:solidFill>
                  <a:srgbClr val="002060"/>
                </a:solidFill>
                <a:latin typeface="华文楷体" panose="02010600040101010101" pitchFamily="2" charset="-122"/>
                <a:ea typeface="华文楷体" panose="02010600040101010101" pitchFamily="2" charset="-122"/>
              </a:rPr>
              <a:t>作为过滤器对图像进行扫描</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用</a:t>
            </a:r>
            <a:r>
              <a:rPr lang="zh-CN" altLang="en-US" sz="2000" smtClean="0">
                <a:solidFill>
                  <a:srgbClr val="002060"/>
                </a:solidFill>
                <a:latin typeface="华文楷体" panose="02010600040101010101" pitchFamily="2" charset="-122"/>
                <a:ea typeface="华文楷体" panose="02010600040101010101" pitchFamily="2" charset="-122"/>
              </a:rPr>
              <a:t>过滤器 </a:t>
            </a:r>
            <a:r>
              <a:rPr lang="en-US" altLang="zh-CN" sz="2000">
                <a:solidFill>
                  <a:srgbClr val="002060"/>
                </a:solidFill>
                <a:latin typeface="华文楷体" panose="02010600040101010101" pitchFamily="2" charset="-122"/>
                <a:ea typeface="华文楷体" panose="02010600040101010101" pitchFamily="2" charset="-122"/>
              </a:rPr>
              <a:t>S </a:t>
            </a:r>
            <a:r>
              <a:rPr lang="zh-CN" altLang="en-US" sz="2000">
                <a:solidFill>
                  <a:srgbClr val="002060"/>
                </a:solidFill>
                <a:latin typeface="华文楷体" panose="02010600040101010101" pitchFamily="2" charset="-122"/>
                <a:ea typeface="华文楷体" panose="02010600040101010101" pitchFamily="2" charset="-122"/>
              </a:rPr>
              <a:t>扫描整个图 </a:t>
            </a:r>
            <a:r>
              <a:rPr lang="zh-CN" altLang="en-US" sz="2000" smtClean="0">
                <a:solidFill>
                  <a:srgbClr val="002060"/>
                </a:solidFill>
                <a:latin typeface="华文楷体" panose="02010600040101010101" pitchFamily="2" charset="-122"/>
                <a:ea typeface="华文楷体" panose="02010600040101010101" pitchFamily="2" charset="-122"/>
              </a:rPr>
              <a:t>像</a:t>
            </a:r>
            <a:r>
              <a:rPr lang="zh-CN" altLang="en-US" sz="2000">
                <a:solidFill>
                  <a:srgbClr val="002060"/>
                </a:solidFill>
                <a:latin typeface="华文楷体" panose="02010600040101010101" pitchFamily="2" charset="-122"/>
                <a:ea typeface="华文楷体" panose="02010600040101010101" pitchFamily="2" charset="-122"/>
              </a:rPr>
              <a:t>“</a:t>
            </a:r>
            <a:r>
              <a:rPr lang="en-US" altLang="zh-CN" sz="2000">
                <a:solidFill>
                  <a:srgbClr val="002060"/>
                </a:solidFill>
                <a:latin typeface="华文楷体" panose="02010600040101010101" pitchFamily="2" charset="-122"/>
                <a:ea typeface="华文楷体" panose="02010600040101010101" pitchFamily="2" charset="-122"/>
              </a:rPr>
              <a:t>2”</a:t>
            </a:r>
            <a:r>
              <a:rPr lang="zh-CN" altLang="en-US" sz="200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3383280" y="821132"/>
            <a:ext cx="4473557" cy="1453390"/>
          </a:xfrm>
          <a:prstGeom prst="rect">
            <a:avLst/>
          </a:prstGeom>
        </p:spPr>
      </p:pic>
      <p:pic>
        <p:nvPicPr>
          <p:cNvPr id="4" name="图片 3"/>
          <p:cNvPicPr>
            <a:picLocks noChangeAspect="1"/>
          </p:cNvPicPr>
          <p:nvPr/>
        </p:nvPicPr>
        <p:blipFill>
          <a:blip r:embed="rId2"/>
          <a:stretch>
            <a:fillRect/>
          </a:stretch>
        </p:blipFill>
        <p:spPr>
          <a:xfrm>
            <a:off x="2490188" y="2739250"/>
            <a:ext cx="6904131" cy="340754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03493" y="574039"/>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316058" y="4684097"/>
            <a:ext cx="9900582" cy="1015663"/>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各个</a:t>
            </a:r>
            <a:r>
              <a:rPr lang="zh-CN" altLang="en-US" sz="2000">
                <a:solidFill>
                  <a:srgbClr val="002060"/>
                </a:solidFill>
                <a:latin typeface="华文楷体" panose="02010600040101010101" pitchFamily="2" charset="-122"/>
                <a:ea typeface="华文楷体" panose="02010600040101010101" pitchFamily="2" charset="-122"/>
              </a:rPr>
              <a:t>图像下面的“相似度”表示过滤器 </a:t>
            </a:r>
            <a:r>
              <a:rPr lang="en-US" altLang="zh-CN" sz="2000">
                <a:solidFill>
                  <a:srgbClr val="002060"/>
                </a:solidFill>
                <a:latin typeface="华文楷体" panose="02010600040101010101" pitchFamily="2" charset="-122"/>
                <a:ea typeface="华文楷体" panose="02010600040101010101" pitchFamily="2" charset="-122"/>
              </a:rPr>
              <a:t>S </a:t>
            </a:r>
            <a:r>
              <a:rPr lang="zh-CN" altLang="en-US" sz="2000">
                <a:solidFill>
                  <a:srgbClr val="002060"/>
                </a:solidFill>
                <a:latin typeface="华文楷体" panose="02010600040101010101" pitchFamily="2" charset="-122"/>
                <a:ea typeface="华文楷体" panose="02010600040101010101" pitchFamily="2" charset="-122"/>
              </a:rPr>
              <a:t>的灰色格子部分与扫描图像块</a:t>
            </a:r>
            <a:r>
              <a:rPr lang="zh-CN" altLang="en-US" sz="2000" smtClean="0">
                <a:solidFill>
                  <a:srgbClr val="002060"/>
                </a:solidFill>
                <a:latin typeface="华文楷体" panose="02010600040101010101" pitchFamily="2" charset="-122"/>
                <a:ea typeface="华文楷体" panose="02010600040101010101" pitchFamily="2" charset="-122"/>
              </a:rPr>
              <a:t>的灰色</a:t>
            </a:r>
            <a:r>
              <a:rPr lang="zh-CN" altLang="en-US" sz="2000">
                <a:solidFill>
                  <a:srgbClr val="002060"/>
                </a:solidFill>
                <a:latin typeface="华文楷体" panose="02010600040101010101" pitchFamily="2" charset="-122"/>
                <a:ea typeface="华文楷体" panose="02010600040101010101" pitchFamily="2" charset="-122"/>
              </a:rPr>
              <a:t>格子部分吻合的地方的个数。这个值越大，就说明越符合小恶魔</a:t>
            </a:r>
            <a:r>
              <a:rPr lang="zh-CN" altLang="en-US" sz="2000" smtClean="0">
                <a:solidFill>
                  <a:srgbClr val="002060"/>
                </a:solidFill>
                <a:latin typeface="华文楷体" panose="02010600040101010101" pitchFamily="2" charset="-122"/>
                <a:ea typeface="华文楷体" panose="02010600040101010101" pitchFamily="2" charset="-122"/>
              </a:rPr>
              <a:t>偏好的</a:t>
            </a:r>
            <a:r>
              <a:rPr lang="zh-CN" altLang="en-US" sz="2000">
                <a:solidFill>
                  <a:srgbClr val="002060"/>
                </a:solidFill>
                <a:latin typeface="华文楷体" panose="02010600040101010101" pitchFamily="2" charset="-122"/>
                <a:ea typeface="华文楷体" panose="02010600040101010101" pitchFamily="2" charset="-122"/>
              </a:rPr>
              <a:t>模式。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474908" y="829044"/>
            <a:ext cx="7148050" cy="366547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03493" y="574039"/>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51338" y="148492"/>
            <a:ext cx="9900582" cy="3323987"/>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将</a:t>
            </a:r>
            <a:r>
              <a:rPr lang="zh-CN" altLang="en-US" sz="2000">
                <a:solidFill>
                  <a:srgbClr val="002060"/>
                </a:solidFill>
                <a:latin typeface="华文楷体" panose="02010600040101010101" pitchFamily="2" charset="-122"/>
                <a:ea typeface="华文楷体" panose="02010600040101010101" pitchFamily="2" charset="-122"/>
              </a:rPr>
              <a:t>这个相似度汇总一下，如下表所示。这就是根据过滤器 </a:t>
            </a:r>
            <a:r>
              <a:rPr lang="en-US" altLang="zh-CN" sz="2000">
                <a:solidFill>
                  <a:srgbClr val="002060"/>
                </a:solidFill>
                <a:latin typeface="华文楷体" panose="02010600040101010101" pitchFamily="2" charset="-122"/>
                <a:ea typeface="华文楷体" panose="02010600040101010101" pitchFamily="2" charset="-122"/>
              </a:rPr>
              <a:t>S </a:t>
            </a:r>
            <a:r>
              <a:rPr lang="zh-CN" altLang="en-US" sz="2000">
                <a:solidFill>
                  <a:srgbClr val="002060"/>
                </a:solidFill>
                <a:latin typeface="华文楷体" panose="02010600040101010101" pitchFamily="2" charset="-122"/>
                <a:ea typeface="华文楷体" panose="02010600040101010101" pitchFamily="2" charset="-122"/>
              </a:rPr>
              <a:t>得到</a:t>
            </a:r>
            <a:r>
              <a:rPr lang="zh-CN" altLang="en-US" sz="2000" smtClean="0">
                <a:solidFill>
                  <a:srgbClr val="002060"/>
                </a:solidFill>
                <a:latin typeface="华文楷体" panose="02010600040101010101" pitchFamily="2" charset="-122"/>
                <a:ea typeface="华文楷体" panose="02010600040101010101" pitchFamily="2" charset="-122"/>
              </a:rPr>
              <a:t>的卷积</a:t>
            </a:r>
            <a:r>
              <a:rPr lang="zh-CN" altLang="en-US" sz="2000">
                <a:solidFill>
                  <a:srgbClr val="002060"/>
                </a:solidFill>
                <a:latin typeface="华文楷体" panose="02010600040101010101" pitchFamily="2" charset="-122"/>
                <a:ea typeface="华文楷体" panose="02010600040101010101" pitchFamily="2" charset="-122"/>
              </a:rPr>
              <a:t>（</a:t>
            </a:r>
            <a:r>
              <a:rPr lang="en-US" altLang="zh-CN" sz="2000">
                <a:solidFill>
                  <a:srgbClr val="002060"/>
                </a:solidFill>
                <a:latin typeface="华文楷体" panose="02010600040101010101" pitchFamily="2" charset="-122"/>
                <a:ea typeface="华文楷体" panose="02010600040101010101" pitchFamily="2" charset="-122"/>
              </a:rPr>
              <a:t>convolution</a:t>
            </a:r>
            <a:r>
              <a:rPr lang="zh-CN" altLang="en-US" sz="2000">
                <a:solidFill>
                  <a:srgbClr val="002060"/>
                </a:solidFill>
                <a:latin typeface="华文楷体" panose="02010600040101010101" pitchFamily="2" charset="-122"/>
                <a:ea typeface="华文楷体" panose="02010600040101010101" pitchFamily="2" charset="-122"/>
              </a:rPr>
              <a:t>）的结果，称为</a:t>
            </a:r>
            <a:r>
              <a:rPr lang="zh-CN" altLang="en-US" sz="2000">
                <a:solidFill>
                  <a:srgbClr val="FF0000"/>
                </a:solidFill>
                <a:latin typeface="华文楷体" panose="02010600040101010101" pitchFamily="2" charset="-122"/>
                <a:ea typeface="华文楷体" panose="02010600040101010101" pitchFamily="2" charset="-122"/>
              </a:rPr>
              <a:t>特征映射（</a:t>
            </a:r>
            <a:r>
              <a:rPr lang="en-US" altLang="zh-CN" sz="2000">
                <a:solidFill>
                  <a:srgbClr val="FF0000"/>
                </a:solidFill>
                <a:latin typeface="华文楷体" panose="02010600040101010101" pitchFamily="2" charset="-122"/>
                <a:ea typeface="华文楷体" panose="02010600040101010101" pitchFamily="2" charset="-122"/>
              </a:rPr>
              <a:t>feature map</a:t>
            </a:r>
            <a:r>
              <a:rPr lang="zh-CN" altLang="en-US" sz="2000">
                <a:solidFill>
                  <a:srgbClr val="FF0000"/>
                </a:solidFill>
                <a:latin typeface="华文楷体" panose="02010600040101010101" pitchFamily="2" charset="-122"/>
                <a:ea typeface="华文楷体" panose="02010600040101010101" pitchFamily="2" charset="-122"/>
              </a:rPr>
              <a:t>）。 </a:t>
            </a:r>
            <a:endParaRPr lang="en-US" altLang="zh-CN" sz="2000" smtClean="0">
              <a:solidFill>
                <a:srgbClr val="FF000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FF000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FF000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FF000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卷积</a:t>
            </a:r>
            <a:r>
              <a:rPr lang="zh-CN" altLang="en-US" sz="2000">
                <a:solidFill>
                  <a:srgbClr val="002060"/>
                </a:solidFill>
                <a:latin typeface="华文楷体" panose="02010600040101010101" pitchFamily="2" charset="-122"/>
                <a:ea typeface="华文楷体" panose="02010600040101010101" pitchFamily="2" charset="-122"/>
              </a:rPr>
              <a:t>层中的神经单元将这一卷积的结果作为输入信息。各神经单元将</a:t>
            </a:r>
            <a:r>
              <a:rPr lang="zh-CN" altLang="en-US" sz="2000" smtClean="0">
                <a:solidFill>
                  <a:srgbClr val="002060"/>
                </a:solidFill>
                <a:latin typeface="华文楷体" panose="02010600040101010101" pitchFamily="2" charset="-122"/>
                <a:ea typeface="华文楷体" panose="02010600040101010101" pitchFamily="2" charset="-122"/>
              </a:rPr>
              <a:t>对应</a:t>
            </a:r>
            <a:r>
              <a:rPr lang="zh-CN" altLang="en-US" sz="2000">
                <a:solidFill>
                  <a:srgbClr val="002060"/>
                </a:solidFill>
                <a:latin typeface="华文楷体" panose="02010600040101010101" pitchFamily="2" charset="-122"/>
                <a:ea typeface="华文楷体" panose="02010600040101010101" pitchFamily="2" charset="-122"/>
              </a:rPr>
              <a:t>的卷积的值加上特征映射固有的偏置作为加权输入（下图）。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3917892" y="1084050"/>
            <a:ext cx="1471560" cy="1429991"/>
          </a:xfrm>
          <a:prstGeom prst="rect">
            <a:avLst/>
          </a:prstGeom>
        </p:spPr>
      </p:pic>
      <p:pic>
        <p:nvPicPr>
          <p:cNvPr id="4" name="图片 3"/>
          <p:cNvPicPr>
            <a:picLocks noChangeAspect="1"/>
          </p:cNvPicPr>
          <p:nvPr/>
        </p:nvPicPr>
        <p:blipFill>
          <a:blip r:embed="rId2"/>
          <a:stretch>
            <a:fillRect/>
          </a:stretch>
        </p:blipFill>
        <p:spPr>
          <a:xfrm>
            <a:off x="3207812" y="3362000"/>
            <a:ext cx="6210508" cy="294614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03493" y="574039"/>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83418" y="912166"/>
            <a:ext cx="9900582" cy="971676"/>
          </a:xfrm>
          <a:prstGeom prst="rect">
            <a:avLst/>
          </a:prstGeom>
        </p:spPr>
        <p:txBody>
          <a:bodyPr wrap="square">
            <a:spAutoFit/>
          </a:bodyPr>
          <a:lstStyle/>
          <a:p>
            <a:pPr>
              <a:lnSpc>
                <a:spcPct val="150000"/>
              </a:lnSpc>
            </a:pPr>
            <a:r>
              <a:rPr lang="zh-CN" altLang="en-US" sz="2000" smtClean="0"/>
              <a:t>      </a:t>
            </a:r>
            <a:r>
              <a:rPr lang="zh-CN" altLang="en-US" sz="2000" smtClean="0">
                <a:solidFill>
                  <a:srgbClr val="002060"/>
                </a:solidFill>
                <a:latin typeface="华文楷体" panose="02010600040101010101" pitchFamily="2" charset="-122"/>
                <a:ea typeface="华文楷体" panose="02010600040101010101" pitchFamily="2" charset="-122"/>
              </a:rPr>
              <a:t>卷积</a:t>
            </a:r>
            <a:r>
              <a:rPr lang="zh-CN" altLang="en-US" sz="2000">
                <a:solidFill>
                  <a:srgbClr val="002060"/>
                </a:solidFill>
                <a:latin typeface="华文楷体" panose="02010600040101010101" pitchFamily="2" charset="-122"/>
                <a:ea typeface="华文楷体" panose="02010600040101010101" pitchFamily="2" charset="-122"/>
              </a:rPr>
              <a:t>层的各个神经单元通过激活函数来处理加权输入，并将处理结果</a:t>
            </a:r>
            <a:r>
              <a:rPr lang="zh-CN" altLang="en-US" sz="2000" smtClean="0">
                <a:solidFill>
                  <a:srgbClr val="002060"/>
                </a:solidFill>
                <a:latin typeface="华文楷体" panose="02010600040101010101" pitchFamily="2" charset="-122"/>
                <a:ea typeface="华文楷体" panose="02010600040101010101" pitchFamily="2" charset="-122"/>
              </a:rPr>
              <a:t>作为</a:t>
            </a:r>
            <a:r>
              <a:rPr lang="zh-CN" altLang="en-US" sz="2000">
                <a:solidFill>
                  <a:srgbClr val="002060"/>
                </a:solidFill>
                <a:latin typeface="华文楷体" panose="02010600040101010101" pitchFamily="2" charset="-122"/>
                <a:ea typeface="华文楷体" panose="02010600040101010101" pitchFamily="2" charset="-122"/>
              </a:rPr>
              <a:t>神经单元的输出。这样卷积层的处理就完成了。 </a:t>
            </a:r>
            <a:endParaRPr lang="en-US" altLang="zh-CN" sz="200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340549" y="2221969"/>
            <a:ext cx="7653524" cy="293199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13653" y="-255006"/>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45365" y="-1"/>
            <a:ext cx="9900582" cy="3600986"/>
          </a:xfrm>
          <a:prstGeom prst="rect">
            <a:avLst/>
          </a:prstGeom>
        </p:spPr>
        <p:txBody>
          <a:bodyPr wrap="square">
            <a:spAutoFit/>
          </a:bodyPr>
          <a:lstStyle/>
          <a:p>
            <a:pPr>
              <a:lnSpc>
                <a:spcPct val="200000"/>
              </a:lnSpc>
            </a:pPr>
            <a:r>
              <a:rPr lang="en-US" altLang="zh-CN" sz="2400" b="1">
                <a:solidFill>
                  <a:srgbClr val="000099"/>
                </a:solidFill>
                <a:latin typeface="华文楷体" panose="02010600040101010101" pitchFamily="2" charset="-122"/>
                <a:ea typeface="华文楷体" panose="02010600040101010101" pitchFamily="2" charset="-122"/>
                <a:sym typeface="+mn-ea"/>
              </a:rPr>
              <a:t>2</a:t>
            </a:r>
            <a:r>
              <a:rPr lang="en-US" altLang="zh-CN" sz="2400" b="1" smtClean="0">
                <a:solidFill>
                  <a:srgbClr val="000099"/>
                </a:solidFill>
                <a:latin typeface="华文楷体" panose="02010600040101010101" pitchFamily="2" charset="-122"/>
                <a:ea typeface="华文楷体" panose="02010600040101010101" pitchFamily="2" charset="-122"/>
                <a:sym typeface="+mn-ea"/>
              </a:rPr>
              <a:t>.</a:t>
            </a:r>
            <a:r>
              <a:rPr lang="zh-CN" altLang="en-US" sz="2400" b="1" smtClean="0">
                <a:solidFill>
                  <a:srgbClr val="000099"/>
                </a:solidFill>
                <a:latin typeface="华文楷体" panose="02010600040101010101" pitchFamily="2" charset="-122"/>
                <a:ea typeface="华文楷体" panose="02010600040101010101" pitchFamily="2" charset="-122"/>
                <a:sym typeface="+mn-ea"/>
              </a:rPr>
              <a:t>通过池化进行信息压缩</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上个例题</a:t>
            </a:r>
            <a:r>
              <a:rPr lang="zh-CN" altLang="en-US" sz="2000">
                <a:solidFill>
                  <a:srgbClr val="002060"/>
                </a:solidFill>
                <a:latin typeface="华文楷体" panose="02010600040101010101" pitchFamily="2" charset="-122"/>
                <a:ea typeface="华文楷体" panose="02010600040101010101" pitchFamily="2" charset="-122"/>
              </a:rPr>
              <a:t>的卷积层神经单元数目比较少</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所以</a:t>
            </a:r>
            <a:r>
              <a:rPr lang="zh-CN" altLang="en-US" sz="2000" smtClean="0">
                <a:solidFill>
                  <a:srgbClr val="002060"/>
                </a:solidFill>
                <a:latin typeface="华文楷体" panose="02010600040101010101" pitchFamily="2" charset="-122"/>
                <a:ea typeface="华文楷体" panose="02010600040101010101" pitchFamily="2" charset="-122"/>
              </a:rPr>
              <a:t>能简单</a:t>
            </a:r>
            <a:r>
              <a:rPr lang="zh-CN" altLang="en-US" sz="2000">
                <a:solidFill>
                  <a:srgbClr val="002060"/>
                </a:solidFill>
                <a:latin typeface="华文楷体" panose="02010600040101010101" pitchFamily="2" charset="-122"/>
                <a:ea typeface="华文楷体" panose="02010600040101010101" pitchFamily="2" charset="-122"/>
              </a:rPr>
              <a:t>地列出输出值。 </a:t>
            </a:r>
            <a:r>
              <a:rPr lang="zh-CN" altLang="en-US" sz="2000" smtClean="0">
                <a:solidFill>
                  <a:srgbClr val="002060"/>
                </a:solidFill>
                <a:latin typeface="华文楷体" panose="02010600040101010101" pitchFamily="2" charset="-122"/>
                <a:ea typeface="华文楷体" panose="02010600040101010101" pitchFamily="2" charset="-122"/>
              </a:rPr>
              <a:t>不过</a:t>
            </a:r>
            <a:r>
              <a:rPr lang="zh-CN" altLang="en-US" sz="2000">
                <a:solidFill>
                  <a:srgbClr val="002060"/>
                </a:solidFill>
                <a:latin typeface="华文楷体" panose="02010600040101010101" pitchFamily="2" charset="-122"/>
                <a:ea typeface="华文楷体" panose="02010600040101010101" pitchFamily="2" charset="-122"/>
              </a:rPr>
              <a:t>，在</a:t>
            </a:r>
            <a:r>
              <a:rPr lang="zh-CN" altLang="en-US" sz="2000" smtClean="0">
                <a:solidFill>
                  <a:srgbClr val="002060"/>
                </a:solidFill>
                <a:latin typeface="华文楷体" panose="02010600040101010101" pitchFamily="2" charset="-122"/>
                <a:ea typeface="华文楷体" panose="02010600040101010101" pitchFamily="2" charset="-122"/>
              </a:rPr>
              <a:t>实际情况</a:t>
            </a:r>
            <a:r>
              <a:rPr lang="zh-CN" altLang="en-US" sz="2000">
                <a:solidFill>
                  <a:srgbClr val="002060"/>
                </a:solidFill>
                <a:latin typeface="华文楷体" panose="02010600040101010101" pitchFamily="2" charset="-122"/>
                <a:ea typeface="华文楷体" panose="02010600040101010101" pitchFamily="2" charset="-122"/>
              </a:rPr>
              <a:t>下，卷积层神经单元的数目是十分庞大的</a:t>
            </a:r>
            <a:r>
              <a:rPr lang="zh-CN" altLang="en-US" sz="2000" smtClean="0">
                <a:solidFill>
                  <a:srgbClr val="002060"/>
                </a:solidFill>
                <a:latin typeface="华文楷体" panose="02010600040101010101" pitchFamily="2" charset="-122"/>
                <a:ea typeface="华文楷体" panose="02010600040101010101" pitchFamily="2" charset="-122"/>
              </a:rPr>
              <a:t>。这时需要</a:t>
            </a:r>
            <a:r>
              <a:rPr lang="zh-CN" altLang="en-US" sz="2000">
                <a:solidFill>
                  <a:srgbClr val="002060"/>
                </a:solidFill>
                <a:latin typeface="华文楷体" panose="02010600040101010101" pitchFamily="2" charset="-122"/>
                <a:ea typeface="华文楷体" panose="02010600040101010101" pitchFamily="2" charset="-122"/>
              </a:rPr>
              <a:t>进行信息压缩操作，然后将压缩</a:t>
            </a:r>
            <a:r>
              <a:rPr lang="zh-CN" altLang="en-US" sz="2000" smtClean="0">
                <a:solidFill>
                  <a:srgbClr val="002060"/>
                </a:solidFill>
                <a:latin typeface="华文楷体" panose="02010600040101010101" pitchFamily="2" charset="-122"/>
                <a:ea typeface="华文楷体" panose="02010600040101010101" pitchFamily="2" charset="-122"/>
              </a:rPr>
              <a:t>结果放</a:t>
            </a:r>
            <a:r>
              <a:rPr lang="zh-CN" altLang="en-US" sz="2000">
                <a:solidFill>
                  <a:srgbClr val="002060"/>
                </a:solidFill>
                <a:latin typeface="华文楷体" panose="02010600040101010101" pitchFamily="2" charset="-122"/>
                <a:ea typeface="华文楷体" panose="02010600040101010101" pitchFamily="2" charset="-122"/>
              </a:rPr>
              <a:t>进池化层的神经单元中</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压缩</a:t>
            </a:r>
            <a:r>
              <a:rPr lang="zh-CN" altLang="en-US" sz="2000">
                <a:solidFill>
                  <a:srgbClr val="002060"/>
                </a:solidFill>
                <a:latin typeface="华文楷体" panose="02010600040101010101" pitchFamily="2" charset="-122"/>
                <a:ea typeface="华文楷体" panose="02010600040101010101" pitchFamily="2" charset="-122"/>
              </a:rPr>
              <a:t>的方法十分简单，只需要将卷积层神经单元划分为不重叠的 </a:t>
            </a:r>
            <a:r>
              <a:rPr lang="en-US" altLang="zh-CN" sz="2000">
                <a:solidFill>
                  <a:srgbClr val="002060"/>
                </a:solidFill>
                <a:latin typeface="华文楷体" panose="02010600040101010101" pitchFamily="2" charset="-122"/>
                <a:ea typeface="华文楷体" panose="02010600040101010101" pitchFamily="2" charset="-122"/>
              </a:rPr>
              <a:t>2×2 </a:t>
            </a:r>
            <a:r>
              <a:rPr lang="zh-CN" altLang="en-US" sz="2000" smtClean="0">
                <a:solidFill>
                  <a:srgbClr val="002060"/>
                </a:solidFill>
                <a:latin typeface="华文楷体" panose="02010600040101010101" pitchFamily="2" charset="-122"/>
                <a:ea typeface="华文楷体" panose="02010600040101010101" pitchFamily="2" charset="-122"/>
              </a:rPr>
              <a:t>的区域</a:t>
            </a:r>
            <a:r>
              <a:rPr lang="zh-CN" altLang="en-US" sz="2000">
                <a:solidFill>
                  <a:srgbClr val="002060"/>
                </a:solidFill>
                <a:latin typeface="华文楷体" panose="02010600040101010101" pitchFamily="2" charset="-122"/>
                <a:ea typeface="华文楷体" panose="02010600040101010101" pitchFamily="2" charset="-122"/>
              </a:rPr>
              <a:t>，然后在各个区域中计算出代表值即可</a:t>
            </a:r>
            <a:r>
              <a:rPr lang="zh-CN" altLang="en-US" sz="2000" smtClean="0">
                <a:solidFill>
                  <a:srgbClr val="002060"/>
                </a:solidFill>
                <a:latin typeface="华文楷体" panose="02010600040101010101" pitchFamily="2" charset="-122"/>
                <a:ea typeface="华文楷体" panose="02010600040101010101" pitchFamily="2" charset="-122"/>
              </a:rPr>
              <a:t>。最</a:t>
            </a:r>
            <a:r>
              <a:rPr lang="zh-CN" altLang="en-US" sz="2000">
                <a:solidFill>
                  <a:srgbClr val="002060"/>
                </a:solidFill>
                <a:latin typeface="华文楷体" panose="02010600040101010101" pitchFamily="2" charset="-122"/>
                <a:ea typeface="华文楷体" panose="02010600040101010101" pitchFamily="2" charset="-122"/>
              </a:rPr>
              <a:t>有名</a:t>
            </a:r>
            <a:r>
              <a:rPr lang="zh-CN" altLang="en-US" sz="2000" smtClean="0">
                <a:solidFill>
                  <a:srgbClr val="002060"/>
                </a:solidFill>
                <a:latin typeface="华文楷体" panose="02010600040101010101" pitchFamily="2" charset="-122"/>
                <a:ea typeface="华文楷体" panose="02010600040101010101" pitchFamily="2" charset="-122"/>
              </a:rPr>
              <a:t>的信息压缩方法是</a:t>
            </a:r>
            <a:r>
              <a:rPr lang="zh-CN" altLang="en-US" sz="2000" smtClean="0">
                <a:solidFill>
                  <a:srgbClr val="FF0000"/>
                </a:solidFill>
                <a:latin typeface="华文楷体" panose="02010600040101010101" pitchFamily="2" charset="-122"/>
                <a:ea typeface="华文楷体" panose="02010600040101010101" pitchFamily="2" charset="-122"/>
              </a:rPr>
              <a:t>最大池化（</a:t>
            </a:r>
            <a:r>
              <a:rPr lang="en-US" altLang="zh-CN" sz="2000">
                <a:solidFill>
                  <a:srgbClr val="FF0000"/>
                </a:solidFill>
                <a:latin typeface="华文楷体" panose="02010600040101010101" pitchFamily="2" charset="-122"/>
                <a:ea typeface="华文楷体" panose="02010600040101010101" pitchFamily="2" charset="-122"/>
              </a:rPr>
              <a:t>max pooling</a:t>
            </a:r>
            <a:r>
              <a:rPr lang="zh-CN" altLang="en-US" sz="2000">
                <a:solidFill>
                  <a:srgbClr val="FF000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具体来</a:t>
            </a:r>
            <a:r>
              <a:rPr lang="zh-CN" altLang="en-US" sz="2000" smtClean="0">
                <a:solidFill>
                  <a:srgbClr val="002060"/>
                </a:solidFill>
                <a:latin typeface="华文楷体" panose="02010600040101010101" pitchFamily="2" charset="-122"/>
                <a:ea typeface="华文楷体" panose="02010600040101010101" pitchFamily="2" charset="-122"/>
              </a:rPr>
              <a:t>说是</a:t>
            </a:r>
            <a:r>
              <a:rPr lang="zh-CN" altLang="en-US" sz="2000">
                <a:solidFill>
                  <a:srgbClr val="002060"/>
                </a:solidFill>
                <a:latin typeface="华文楷体" panose="02010600040101010101" pitchFamily="2" charset="-122"/>
                <a:ea typeface="华文楷体" panose="02010600040101010101" pitchFamily="2" charset="-122"/>
              </a:rPr>
              <a:t>将划分好的各</a:t>
            </a:r>
            <a:r>
              <a:rPr lang="zh-CN" altLang="en-US" sz="2000" smtClean="0">
                <a:solidFill>
                  <a:srgbClr val="002060"/>
                </a:solidFill>
                <a:latin typeface="华文楷体" panose="02010600040101010101" pitchFamily="2" charset="-122"/>
                <a:ea typeface="华文楷体" panose="02010600040101010101" pitchFamily="2" charset="-122"/>
              </a:rPr>
              <a:t>区域</a:t>
            </a:r>
            <a:r>
              <a:rPr lang="zh-CN" altLang="en-US" sz="2000">
                <a:solidFill>
                  <a:srgbClr val="002060"/>
                </a:solidFill>
                <a:latin typeface="华文楷体" panose="02010600040101010101" pitchFamily="2" charset="-122"/>
                <a:ea typeface="华文楷体" panose="02010600040101010101" pitchFamily="2" charset="-122"/>
              </a:rPr>
              <a:t>的最大值提取</a:t>
            </a:r>
            <a:r>
              <a:rPr lang="zh-CN" altLang="en-US" sz="2000" smtClean="0">
                <a:solidFill>
                  <a:srgbClr val="002060"/>
                </a:solidFill>
                <a:latin typeface="华文楷体" panose="02010600040101010101" pitchFamily="2" charset="-122"/>
                <a:ea typeface="华文楷体" panose="02010600040101010101" pitchFamily="2" charset="-122"/>
              </a:rPr>
              <a:t>出来。</a:t>
            </a:r>
            <a:endParaRPr lang="en-US" altLang="zh-CN" smtClean="0">
              <a:solidFill>
                <a:srgbClr val="002060"/>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3438968" y="3438425"/>
            <a:ext cx="6152072" cy="2779039"/>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13653" y="-255006"/>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900965" y="834125"/>
            <a:ext cx="9900582" cy="3170099"/>
          </a:xfrm>
          <a:prstGeom prst="rect">
            <a:avLst/>
          </a:prstGeom>
        </p:spPr>
        <p:txBody>
          <a:bodyPr wrap="square">
            <a:spAutoFit/>
          </a:bodyPr>
          <a:lstStyle/>
          <a:p>
            <a:pPr>
              <a:lnSpc>
                <a:spcPct val="200000"/>
              </a:lnSpc>
            </a:pPr>
            <a:r>
              <a:rPr lang="zh-CN" altLang="en-US" sz="2000">
                <a:solidFill>
                  <a:srgbClr val="002060"/>
                </a:solidFill>
                <a:latin typeface="华文楷体" panose="02010600040101010101" pitchFamily="2" charset="-122"/>
                <a:ea typeface="华文楷体" panose="02010600040101010101" pitchFamily="2" charset="-122"/>
              </a:rPr>
              <a:t>这样一来，一张图像的信息就被集中在紧凑的神经单元集合中了</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200000"/>
              </a:lnSpc>
            </a:pPr>
            <a:endParaRPr lang="en-US" altLang="zh-CN" sz="2000" b="1">
              <a:solidFill>
                <a:srgbClr val="002060"/>
              </a:solidFill>
              <a:latin typeface="华文楷体" panose="02010600040101010101" pitchFamily="2" charset="-122"/>
              <a:ea typeface="华文楷体" panose="02010600040101010101" pitchFamily="2" charset="-122"/>
              <a:sym typeface="+mn-ea"/>
            </a:endParaRPr>
          </a:p>
          <a:p>
            <a:pPr>
              <a:lnSpc>
                <a:spcPct val="200000"/>
              </a:lnSpc>
            </a:pP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a:p>
            <a:pPr>
              <a:lnSpc>
                <a:spcPct val="200000"/>
              </a:lnSpc>
            </a:pPr>
            <a:endParaRPr lang="en-US" altLang="zh-CN" sz="2000" b="1">
              <a:solidFill>
                <a:srgbClr val="002060"/>
              </a:solidFill>
              <a:latin typeface="华文楷体" panose="02010600040101010101" pitchFamily="2" charset="-122"/>
              <a:ea typeface="华文楷体" panose="02010600040101010101" pitchFamily="2" charset="-122"/>
              <a:sym typeface="+mn-ea"/>
            </a:endParaRPr>
          </a:p>
          <a:p>
            <a:pPr>
              <a:lnSpc>
                <a:spcPct val="200000"/>
              </a:lnSpc>
            </a:pP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1900965" y="1958792"/>
            <a:ext cx="8504690" cy="2877367"/>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13653" y="-255006"/>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77445" y="538479"/>
            <a:ext cx="9900582" cy="1631216"/>
          </a:xfrm>
          <a:prstGeom prst="rect">
            <a:avLst/>
          </a:prstGeom>
        </p:spPr>
        <p:txBody>
          <a:bodyPr wrap="square">
            <a:spAutoFit/>
          </a:bodyPr>
          <a:lstStyle/>
          <a:p>
            <a:pPr>
              <a:lnSpc>
                <a:spcPct val="150000"/>
              </a:lnSpc>
            </a:pP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a:solidFill>
                  <a:srgbClr val="005DFF"/>
                </a:solidFill>
                <a:latin typeface="华文楷体" panose="02010600040101010101" pitchFamily="2" charset="-122"/>
                <a:ea typeface="华文楷体" panose="02010600040101010101" pitchFamily="2" charset="-122"/>
              </a:rPr>
              <a:t>例</a:t>
            </a: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利用</a:t>
            </a:r>
            <a:r>
              <a:rPr lang="zh-CN" altLang="en-US" sz="2000" b="1">
                <a:solidFill>
                  <a:srgbClr val="005DFF"/>
                </a:solidFill>
                <a:latin typeface="华文楷体" panose="02010600040101010101" pitchFamily="2" charset="-122"/>
                <a:ea typeface="华文楷体" panose="02010600040101010101" pitchFamily="2" charset="-122"/>
              </a:rPr>
              <a:t>前面所示的图像“</a:t>
            </a:r>
            <a:r>
              <a:rPr lang="en-US" altLang="zh-CN" sz="2000" b="1">
                <a:solidFill>
                  <a:srgbClr val="005DFF"/>
                </a:solidFill>
                <a:latin typeface="华文楷体" panose="02010600040101010101" pitchFamily="2" charset="-122"/>
                <a:ea typeface="华文楷体" panose="02010600040101010101" pitchFamily="2" charset="-122"/>
              </a:rPr>
              <a:t>2”</a:t>
            </a:r>
            <a:r>
              <a:rPr lang="zh-CN" altLang="en-US" sz="2000" b="1">
                <a:solidFill>
                  <a:srgbClr val="005DFF"/>
                </a:solidFill>
                <a:latin typeface="华文楷体" panose="02010600040101010101" pitchFamily="2" charset="-122"/>
                <a:ea typeface="华文楷体" panose="02010600040101010101" pitchFamily="2" charset="-122"/>
              </a:rPr>
              <a:t>和过滤器 </a:t>
            </a:r>
            <a:r>
              <a:rPr lang="en-US" altLang="zh-CN" sz="2000" b="1">
                <a:solidFill>
                  <a:srgbClr val="005DFF"/>
                </a:solidFill>
                <a:latin typeface="华文楷体" panose="02010600040101010101" pitchFamily="2" charset="-122"/>
                <a:ea typeface="华文楷体" panose="02010600040101010101" pitchFamily="2" charset="-122"/>
              </a:rPr>
              <a:t>S </a:t>
            </a:r>
            <a:r>
              <a:rPr lang="zh-CN" altLang="en-US" sz="2000" b="1">
                <a:solidFill>
                  <a:srgbClr val="005DFF"/>
                </a:solidFill>
                <a:latin typeface="华文楷体" panose="02010600040101010101" pitchFamily="2" charset="-122"/>
                <a:ea typeface="华文楷体" panose="02010600040101010101" pitchFamily="2" charset="-122"/>
              </a:rPr>
              <a:t>来实际计算卷积层和池化层</a:t>
            </a:r>
            <a:r>
              <a:rPr lang="zh-CN" altLang="en-US" sz="2000" b="1" smtClean="0">
                <a:solidFill>
                  <a:srgbClr val="005DFF"/>
                </a:solidFill>
                <a:latin typeface="华文楷体" panose="02010600040101010101" pitchFamily="2" charset="-122"/>
                <a:ea typeface="华文楷体" panose="02010600040101010101" pitchFamily="2" charset="-122"/>
              </a:rPr>
              <a:t>中神经</a:t>
            </a:r>
            <a:r>
              <a:rPr lang="zh-CN" altLang="en-US" sz="2000" b="1">
                <a:solidFill>
                  <a:srgbClr val="005DFF"/>
                </a:solidFill>
                <a:latin typeface="华文楷体" panose="02010600040101010101" pitchFamily="2" charset="-122"/>
                <a:ea typeface="华文楷体" panose="02010600040101010101" pitchFamily="2" charset="-122"/>
              </a:rPr>
              <a:t>单元的输入输出值。设特征映射的偏置为 </a:t>
            </a:r>
            <a:r>
              <a:rPr lang="en-US" altLang="zh-CN" sz="2000" b="1">
                <a:solidFill>
                  <a:srgbClr val="005DFF"/>
                </a:solidFill>
                <a:latin typeface="华文楷体" panose="02010600040101010101" pitchFamily="2" charset="-122"/>
                <a:ea typeface="华文楷体" panose="02010600040101010101" pitchFamily="2" charset="-122"/>
              </a:rPr>
              <a:t>-1</a:t>
            </a:r>
            <a:r>
              <a:rPr lang="zh-CN" altLang="en-US" sz="2000" b="1">
                <a:solidFill>
                  <a:srgbClr val="005DFF"/>
                </a:solidFill>
                <a:latin typeface="华文楷体" panose="02010600040101010101" pitchFamily="2" charset="-122"/>
                <a:ea typeface="华文楷体" panose="02010600040101010101" pitchFamily="2" charset="-122"/>
              </a:rPr>
              <a:t>（阈值为 </a:t>
            </a:r>
            <a:r>
              <a:rPr lang="en-US" altLang="zh-CN" sz="2000" b="1">
                <a:solidFill>
                  <a:srgbClr val="005DFF"/>
                </a:solidFill>
                <a:latin typeface="华文楷体" panose="02010600040101010101" pitchFamily="2" charset="-122"/>
                <a:ea typeface="华文楷体" panose="02010600040101010101" pitchFamily="2" charset="-122"/>
              </a:rPr>
              <a:t>1</a:t>
            </a:r>
            <a:r>
              <a:rPr lang="zh-CN" altLang="en-US" sz="2000" b="1">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激活函数</a:t>
            </a:r>
            <a:r>
              <a:rPr lang="zh-CN" altLang="en-US" sz="2000" b="1">
                <a:solidFill>
                  <a:srgbClr val="005DFF"/>
                </a:solidFill>
                <a:latin typeface="华文楷体" panose="02010600040101010101" pitchFamily="2" charset="-122"/>
                <a:ea typeface="华文楷体" panose="02010600040101010101" pitchFamily="2" charset="-122"/>
              </a:rPr>
              <a:t>为 </a:t>
            </a:r>
            <a:r>
              <a:rPr lang="en-US" altLang="zh-CN" sz="2000" b="1">
                <a:solidFill>
                  <a:srgbClr val="005DFF"/>
                </a:solidFill>
                <a:latin typeface="华文楷体" panose="02010600040101010101" pitchFamily="2" charset="-122"/>
                <a:ea typeface="华文楷体" panose="02010600040101010101" pitchFamily="2" charset="-122"/>
              </a:rPr>
              <a:t>Sigmoid </a:t>
            </a:r>
            <a:r>
              <a:rPr lang="zh-CN" altLang="en-US" sz="2000" b="1">
                <a:solidFill>
                  <a:srgbClr val="005DFF"/>
                </a:solidFill>
                <a:latin typeface="华文楷体" panose="02010600040101010101" pitchFamily="2" charset="-122"/>
                <a:ea typeface="华文楷体" panose="02010600040101010101" pitchFamily="2" charset="-122"/>
              </a:rPr>
              <a:t>函数</a:t>
            </a:r>
            <a:r>
              <a:rPr lang="zh-CN" altLang="en-US" sz="2000" b="1" smtClean="0">
                <a:solidFill>
                  <a:srgbClr val="005DFF"/>
                </a:solidFill>
                <a:latin typeface="华文楷体" panose="02010600040101010101" pitchFamily="2" charset="-122"/>
                <a:ea typeface="华文楷体" panose="02010600040101010101" pitchFamily="2" charset="-122"/>
              </a:rPr>
              <a:t>。</a:t>
            </a:r>
            <a:endParaRPr lang="en-US" altLang="zh-CN" sz="2000" b="1" smtClean="0">
              <a:solidFill>
                <a:srgbClr val="005DFF"/>
              </a:solidFill>
              <a:latin typeface="华文楷体" panose="02010600040101010101" pitchFamily="2" charset="-122"/>
              <a:ea typeface="华文楷体" panose="02010600040101010101" pitchFamily="2" charset="-122"/>
            </a:endParaRPr>
          </a:p>
          <a:p>
            <a:endParaRPr lang="en-US" altLang="zh-CN" sz="2000" b="1">
              <a:solidFill>
                <a:srgbClr val="005DFF"/>
              </a:solidFill>
              <a:latin typeface="华文楷体" panose="02010600040101010101" pitchFamily="2" charset="-122"/>
              <a:ea typeface="华文楷体" panose="02010600040101010101" pitchFamily="2" charset="-122"/>
            </a:endParaRPr>
          </a:p>
          <a:p>
            <a:r>
              <a:rPr lang="zh-CN" altLang="en-US" sz="2000" b="1" smtClean="0">
                <a:solidFill>
                  <a:srgbClr val="002060"/>
                </a:solidFill>
                <a:latin typeface="华文楷体" panose="02010600040101010101" pitchFamily="2" charset="-122"/>
                <a:ea typeface="华文楷体" panose="02010600040101010101" pitchFamily="2" charset="-122"/>
              </a:rPr>
              <a:t>解：</a:t>
            </a:r>
            <a:endParaRPr lang="en-US" altLang="zh-CN" sz="1600" b="1"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509255" y="2169695"/>
            <a:ext cx="7846233" cy="2932529"/>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1823093" y="231060"/>
            <a:ext cx="90735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sz="3600" b="1" smtClean="0">
                <a:solidFill>
                  <a:srgbClr val="CC0000"/>
                </a:solidFill>
                <a:latin typeface="Times New Roman" panose="02020603050405020304" pitchFamily="18" charset="0"/>
                <a:ea typeface="楷体_GB2312" pitchFamily="1" charset="-122"/>
              </a:rPr>
              <a:t>8</a:t>
            </a:r>
            <a:r>
              <a:rPr sz="3600" b="1" smtClean="0">
                <a:solidFill>
                  <a:srgbClr val="CC0000"/>
                </a:solidFill>
                <a:latin typeface="Times New Roman" panose="02020603050405020304" pitchFamily="18" charset="0"/>
                <a:ea typeface="楷体_GB2312" pitchFamily="1" charset="-122"/>
              </a:rPr>
              <a:t>-</a:t>
            </a:r>
            <a:r>
              <a:rPr lang="en-US" sz="3600" b="1" smtClean="0">
                <a:solidFill>
                  <a:srgbClr val="CC0000"/>
                </a:solidFill>
                <a:latin typeface="Times New Roman" panose="02020603050405020304" pitchFamily="18" charset="0"/>
                <a:ea typeface="楷体_GB2312" pitchFamily="1" charset="-122"/>
              </a:rPr>
              <a:t>1</a:t>
            </a:r>
            <a:r>
              <a:rPr lang="zh-CN" altLang="en-US" sz="3600" b="1" smtClean="0">
                <a:solidFill>
                  <a:srgbClr val="CC0000"/>
                </a:solidFill>
                <a:latin typeface="Times New Roman" panose="02020603050405020304" pitchFamily="18" charset="0"/>
                <a:ea typeface="楷体_GB2312" pitchFamily="1" charset="-122"/>
              </a:rPr>
              <a:t>卷积神经网络的结构</a:t>
            </a:r>
            <a:endParaRPr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1503493" y="574039"/>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35205" y="1084050"/>
            <a:ext cx="9900582" cy="4524315"/>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深度</a:t>
            </a:r>
            <a:r>
              <a:rPr lang="zh-CN" altLang="en-US" sz="2000">
                <a:solidFill>
                  <a:srgbClr val="002060"/>
                </a:solidFill>
                <a:latin typeface="华文楷体" panose="02010600040101010101" pitchFamily="2" charset="-122"/>
                <a:ea typeface="华文楷体" panose="02010600040101010101" pitchFamily="2" charset="-122"/>
              </a:rPr>
              <a:t>学习是重叠了很多层的隐藏层（中间层）的神经网络。这样的</a:t>
            </a:r>
            <a:r>
              <a:rPr lang="zh-CN" altLang="en-US" sz="2000" smtClean="0">
                <a:solidFill>
                  <a:srgbClr val="002060"/>
                </a:solidFill>
                <a:latin typeface="华文楷体" panose="02010600040101010101" pitchFamily="2" charset="-122"/>
                <a:ea typeface="华文楷体" panose="02010600040101010101" pitchFamily="2" charset="-122"/>
              </a:rPr>
              <a:t>神经网络</a:t>
            </a:r>
            <a:r>
              <a:rPr lang="zh-CN" altLang="en-US" sz="2000">
                <a:solidFill>
                  <a:srgbClr val="002060"/>
                </a:solidFill>
                <a:latin typeface="华文楷体" panose="02010600040101010101" pitchFamily="2" charset="-122"/>
                <a:ea typeface="华文楷体" panose="02010600040101010101" pitchFamily="2" charset="-122"/>
              </a:rPr>
              <a:t>使隐藏层具有一定的结构，从而更加有效地进行学习。本</a:t>
            </a:r>
            <a:r>
              <a:rPr lang="zh-CN" altLang="en-US" sz="2000" smtClean="0">
                <a:solidFill>
                  <a:srgbClr val="002060"/>
                </a:solidFill>
                <a:latin typeface="华文楷体" panose="02010600040101010101" pitchFamily="2" charset="-122"/>
                <a:ea typeface="华文楷体" panose="02010600040101010101" pitchFamily="2" charset="-122"/>
              </a:rPr>
              <a:t>节来考察近年来</a:t>
            </a:r>
            <a:r>
              <a:rPr lang="zh-CN" altLang="en-US" sz="2000">
                <a:solidFill>
                  <a:srgbClr val="002060"/>
                </a:solidFill>
                <a:latin typeface="华文楷体" panose="02010600040101010101" pitchFamily="2" charset="-122"/>
                <a:ea typeface="华文楷体" panose="02010600040101010101" pitchFamily="2" charset="-122"/>
              </a:rPr>
              <a:t>备受关注的卷积神经网络的设计</a:t>
            </a:r>
            <a:r>
              <a:rPr lang="zh-CN" altLang="en-US" sz="2000" smtClean="0">
                <a:solidFill>
                  <a:srgbClr val="002060"/>
                </a:solidFill>
                <a:latin typeface="华文楷体" panose="02010600040101010101" pitchFamily="2" charset="-122"/>
                <a:ea typeface="华文楷体" panose="02010600040101010101" pitchFamily="2" charset="-122"/>
              </a:rPr>
              <a:t>思想。</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1.</a:t>
            </a:r>
            <a:r>
              <a:rPr lang="zh-CN" altLang="en-US" sz="2400" b="1" smtClean="0">
                <a:solidFill>
                  <a:srgbClr val="000099"/>
                </a:solidFill>
                <a:latin typeface="华文楷体" panose="02010600040101010101" pitchFamily="2" charset="-122"/>
                <a:ea typeface="华文楷体" panose="02010600040101010101" pitchFamily="2" charset="-122"/>
                <a:sym typeface="+mn-ea"/>
              </a:rPr>
              <a:t>使网络具有结构</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卷积</a:t>
            </a:r>
            <a:r>
              <a:rPr lang="zh-CN" altLang="en-US" sz="2000">
                <a:solidFill>
                  <a:srgbClr val="002060"/>
                </a:solidFill>
                <a:latin typeface="华文楷体" panose="02010600040101010101" pitchFamily="2" charset="-122"/>
                <a:ea typeface="华文楷体" panose="02010600040101010101" pitchFamily="2" charset="-122"/>
              </a:rPr>
              <a:t>神经网络是当下正流行的话题，尚且难以总结一般理论。这里</a:t>
            </a:r>
            <a:r>
              <a:rPr lang="zh-CN" altLang="en-US" sz="2000" smtClean="0">
                <a:solidFill>
                  <a:srgbClr val="002060"/>
                </a:solidFill>
                <a:latin typeface="华文楷体" panose="02010600040101010101" pitchFamily="2" charset="-122"/>
                <a:ea typeface="华文楷体" panose="02010600040101010101" pitchFamily="2" charset="-122"/>
              </a:rPr>
              <a:t>，利用</a:t>
            </a:r>
            <a:r>
              <a:rPr lang="zh-CN" altLang="en-US" sz="2000">
                <a:solidFill>
                  <a:srgbClr val="002060"/>
                </a:solidFill>
                <a:latin typeface="华文楷体" panose="02010600040101010101" pitchFamily="2" charset="-122"/>
                <a:ea typeface="华文楷体" panose="02010600040101010101" pitchFamily="2" charset="-122"/>
              </a:rPr>
              <a:t>一</a:t>
            </a:r>
            <a:r>
              <a:rPr lang="zh-CN" altLang="en-US" sz="2000" smtClean="0">
                <a:solidFill>
                  <a:srgbClr val="002060"/>
                </a:solidFill>
                <a:latin typeface="华文楷体" panose="02010600040101010101" pitchFamily="2" charset="-122"/>
                <a:ea typeface="华文楷体" panose="02010600040101010101" pitchFamily="2" charset="-122"/>
              </a:rPr>
              <a:t>个例题</a:t>
            </a:r>
            <a:r>
              <a:rPr lang="zh-CN" altLang="en-US" sz="2000">
                <a:solidFill>
                  <a:srgbClr val="002060"/>
                </a:solidFill>
                <a:latin typeface="华文楷体" panose="02010600040101010101" pitchFamily="2" charset="-122"/>
                <a:ea typeface="华文楷体" panose="02010600040101010101" pitchFamily="2" charset="-122"/>
              </a:rPr>
              <a:t>来考察一下卷积神经网络的思想</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b="1" smtClean="0">
                <a:solidFill>
                  <a:srgbClr val="005DFF"/>
                </a:solidFill>
                <a:latin typeface="华文楷体" panose="02010600040101010101" pitchFamily="2" charset="-122"/>
                <a:ea typeface="华文楷体" panose="02010600040101010101" pitchFamily="2" charset="-122"/>
              </a:rPr>
              <a:t>     </a:t>
            </a: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例</a:t>
            </a: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建立</a:t>
            </a:r>
            <a:r>
              <a:rPr lang="zh-CN" altLang="en-US" sz="2000" b="1">
                <a:solidFill>
                  <a:srgbClr val="005DFF"/>
                </a:solidFill>
                <a:latin typeface="华文楷体" panose="02010600040101010101" pitchFamily="2" charset="-122"/>
                <a:ea typeface="华文楷体" panose="02010600040101010101" pitchFamily="2" charset="-122"/>
              </a:rPr>
              <a:t>一个卷积神经网络，用来识别通过 </a:t>
            </a:r>
            <a:r>
              <a:rPr lang="en-US" altLang="zh-CN" sz="2000" b="1">
                <a:solidFill>
                  <a:srgbClr val="005DFF"/>
                </a:solidFill>
                <a:latin typeface="华文楷体" panose="02010600040101010101" pitchFamily="2" charset="-122"/>
                <a:ea typeface="华文楷体" panose="02010600040101010101" pitchFamily="2" charset="-122"/>
              </a:rPr>
              <a:t>6×6 </a:t>
            </a:r>
            <a:r>
              <a:rPr lang="zh-CN" altLang="en-US" sz="2000" b="1">
                <a:solidFill>
                  <a:srgbClr val="005DFF"/>
                </a:solidFill>
                <a:latin typeface="华文楷体" panose="02010600040101010101" pitchFamily="2" charset="-122"/>
                <a:ea typeface="华文楷体" panose="02010600040101010101" pitchFamily="2" charset="-122"/>
              </a:rPr>
              <a:t>像素的图像</a:t>
            </a:r>
            <a:r>
              <a:rPr lang="zh-CN" altLang="en-US" sz="2000" b="1" smtClean="0">
                <a:solidFill>
                  <a:srgbClr val="005DFF"/>
                </a:solidFill>
                <a:latin typeface="华文楷体" panose="02010600040101010101" pitchFamily="2" charset="-122"/>
                <a:ea typeface="华文楷体" panose="02010600040101010101" pitchFamily="2" charset="-122"/>
              </a:rPr>
              <a:t>读取的</a:t>
            </a:r>
            <a:r>
              <a:rPr lang="zh-CN" altLang="en-US" sz="2000" b="1">
                <a:solidFill>
                  <a:srgbClr val="005DFF"/>
                </a:solidFill>
                <a:latin typeface="华文楷体" panose="02010600040101010101" pitchFamily="2" charset="-122"/>
                <a:ea typeface="华文楷体" panose="02010600040101010101" pitchFamily="2" charset="-122"/>
              </a:rPr>
              <a:t>手写数字</a:t>
            </a:r>
            <a:r>
              <a:rPr lang="en-US" altLang="zh-CN" sz="2000" b="1">
                <a:solidFill>
                  <a:srgbClr val="005DFF"/>
                </a:solidFill>
                <a:latin typeface="华文楷体" panose="02010600040101010101" pitchFamily="2" charset="-122"/>
                <a:ea typeface="华文楷体" panose="02010600040101010101" pitchFamily="2" charset="-122"/>
              </a:rPr>
              <a:t>1</a:t>
            </a:r>
            <a:r>
              <a:rPr lang="zh-CN" altLang="en-US" sz="2000" b="1">
                <a:solidFill>
                  <a:srgbClr val="005DFF"/>
                </a:solidFill>
                <a:latin typeface="华文楷体" panose="02010600040101010101" pitchFamily="2" charset="-122"/>
                <a:ea typeface="华文楷体" panose="02010600040101010101" pitchFamily="2" charset="-122"/>
              </a:rPr>
              <a:t>、</a:t>
            </a:r>
            <a:r>
              <a:rPr lang="en-US" altLang="zh-CN" sz="2000" b="1">
                <a:solidFill>
                  <a:srgbClr val="005DFF"/>
                </a:solidFill>
                <a:latin typeface="华文楷体" panose="02010600040101010101" pitchFamily="2" charset="-122"/>
                <a:ea typeface="华文楷体" panose="02010600040101010101" pitchFamily="2" charset="-122"/>
              </a:rPr>
              <a:t>2</a:t>
            </a:r>
            <a:r>
              <a:rPr lang="zh-CN" altLang="en-US" sz="2000" b="1">
                <a:solidFill>
                  <a:srgbClr val="005DFF"/>
                </a:solidFill>
                <a:latin typeface="华文楷体" panose="02010600040101010101" pitchFamily="2" charset="-122"/>
                <a:ea typeface="华文楷体" panose="02010600040101010101" pitchFamily="2" charset="-122"/>
              </a:rPr>
              <a:t>、</a:t>
            </a:r>
            <a:r>
              <a:rPr lang="en-US" altLang="zh-CN" sz="2000" b="1">
                <a:solidFill>
                  <a:srgbClr val="005DFF"/>
                </a:solidFill>
                <a:latin typeface="华文楷体" panose="02010600040101010101" pitchFamily="2" charset="-122"/>
                <a:ea typeface="华文楷体" panose="02010600040101010101" pitchFamily="2" charset="-122"/>
              </a:rPr>
              <a:t>3</a:t>
            </a:r>
            <a:r>
              <a:rPr lang="zh-CN" altLang="en-US" sz="2000" b="1">
                <a:solidFill>
                  <a:srgbClr val="005DFF"/>
                </a:solidFill>
                <a:latin typeface="华文楷体" panose="02010600040101010101" pitchFamily="2" charset="-122"/>
                <a:ea typeface="华文楷体" panose="02010600040101010101" pitchFamily="2" charset="-122"/>
              </a:rPr>
              <a:t>。图像的像素为单色二值。 </a:t>
            </a:r>
            <a:endParaRPr lang="zh-CN" altLang="en-US" sz="2000" b="1">
              <a:solidFill>
                <a:srgbClr val="005DFF"/>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13653" y="-255006"/>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23229" y="741679"/>
            <a:ext cx="9900582" cy="4247317"/>
          </a:xfrm>
          <a:prstGeom prst="rect">
            <a:avLst/>
          </a:prstGeom>
        </p:spPr>
        <p:txBody>
          <a:bodyPr wrap="square">
            <a:spAutoFit/>
          </a:bodyPr>
          <a:lstStyle/>
          <a:p>
            <a:pPr>
              <a:lnSpc>
                <a:spcPct val="150000"/>
              </a:lnSpc>
            </a:pP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a:solidFill>
                  <a:srgbClr val="005DFF"/>
                </a:solidFill>
                <a:latin typeface="华文楷体" panose="02010600040101010101" pitchFamily="2" charset="-122"/>
                <a:ea typeface="华文楷体" panose="02010600040101010101" pitchFamily="2" charset="-122"/>
              </a:rPr>
              <a:t>问题</a:t>
            </a: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 </a:t>
            </a:r>
            <a:r>
              <a:rPr lang="zh-CN" altLang="en-US" sz="2000" b="1">
                <a:solidFill>
                  <a:srgbClr val="005DFF"/>
                </a:solidFill>
                <a:latin typeface="华文楷体" panose="02010600040101010101" pitchFamily="2" charset="-122"/>
                <a:ea typeface="华文楷体" panose="02010600040101010101" pitchFamily="2" charset="-122"/>
              </a:rPr>
              <a:t>与前面的例一样，计算用过滤器 </a:t>
            </a:r>
            <a:r>
              <a:rPr lang="en-US" altLang="zh-CN" sz="2000" b="1">
                <a:solidFill>
                  <a:srgbClr val="005DFF"/>
                </a:solidFill>
                <a:latin typeface="华文楷体" panose="02010600040101010101" pitchFamily="2" charset="-122"/>
                <a:ea typeface="华文楷体" panose="02010600040101010101" pitchFamily="2" charset="-122"/>
              </a:rPr>
              <a:t>S </a:t>
            </a:r>
            <a:r>
              <a:rPr lang="zh-CN" altLang="en-US" sz="2000" b="1">
                <a:solidFill>
                  <a:srgbClr val="005DFF"/>
                </a:solidFill>
                <a:latin typeface="华文楷体" panose="02010600040101010101" pitchFamily="2" charset="-122"/>
                <a:ea typeface="华文楷体" panose="02010600040101010101" pitchFamily="2" charset="-122"/>
              </a:rPr>
              <a:t>处理右边的</a:t>
            </a:r>
            <a:r>
              <a:rPr lang="zh-CN" altLang="en-US" sz="2000" b="1" smtClean="0">
                <a:solidFill>
                  <a:srgbClr val="005DFF"/>
                </a:solidFill>
                <a:latin typeface="华文楷体" panose="02010600040101010101" pitchFamily="2" charset="-122"/>
                <a:ea typeface="华文楷体" panose="02010600040101010101" pitchFamily="2" charset="-122"/>
              </a:rPr>
              <a:t>图像</a:t>
            </a:r>
            <a:r>
              <a:rPr lang="zh-CN" altLang="en-US" sz="2000" b="1">
                <a:solidFill>
                  <a:srgbClr val="005DFF"/>
                </a:solidFill>
                <a:latin typeface="华文楷体" panose="02010600040101010101" pitchFamily="2" charset="-122"/>
                <a:ea typeface="华文楷体" panose="02010600040101010101" pitchFamily="2" charset="-122"/>
              </a:rPr>
              <a:t>“</a:t>
            </a:r>
            <a:r>
              <a:rPr lang="en-US" altLang="zh-CN" sz="2000" b="1">
                <a:solidFill>
                  <a:srgbClr val="005DFF"/>
                </a:solidFill>
                <a:latin typeface="华文楷体" panose="02010600040101010101" pitchFamily="2" charset="-122"/>
                <a:ea typeface="华文楷体" panose="02010600040101010101" pitchFamily="2" charset="-122"/>
              </a:rPr>
              <a:t>1”</a:t>
            </a:r>
            <a:r>
              <a:rPr lang="zh-CN" altLang="en-US" sz="2000" b="1">
                <a:solidFill>
                  <a:srgbClr val="005DFF"/>
                </a:solidFill>
                <a:latin typeface="华文楷体" panose="02010600040101010101" pitchFamily="2" charset="-122"/>
                <a:ea typeface="华文楷体" panose="02010600040101010101" pitchFamily="2" charset="-122"/>
              </a:rPr>
              <a:t>和“</a:t>
            </a:r>
            <a:r>
              <a:rPr lang="en-US" altLang="zh-CN" sz="2000" b="1">
                <a:solidFill>
                  <a:srgbClr val="005DFF"/>
                </a:solidFill>
                <a:latin typeface="华文楷体" panose="02010600040101010101" pitchFamily="2" charset="-122"/>
                <a:ea typeface="华文楷体" panose="02010600040101010101" pitchFamily="2" charset="-122"/>
              </a:rPr>
              <a:t>3”</a:t>
            </a:r>
            <a:r>
              <a:rPr lang="zh-CN" altLang="en-US" sz="2000" b="1">
                <a:solidFill>
                  <a:srgbClr val="005DFF"/>
                </a:solidFill>
                <a:latin typeface="华文楷体" panose="02010600040101010101" pitchFamily="2" charset="-122"/>
                <a:ea typeface="华文楷体" panose="02010600040101010101" pitchFamily="2" charset="-122"/>
              </a:rPr>
              <a:t>时卷积层和池化层中神经单元的输入输出值</a:t>
            </a:r>
            <a:r>
              <a:rPr lang="zh-CN" altLang="en-US" sz="2000" b="1" smtClean="0">
                <a:solidFill>
                  <a:srgbClr val="005DFF"/>
                </a:solidFill>
                <a:latin typeface="华文楷体" panose="02010600040101010101" pitchFamily="2" charset="-122"/>
                <a:ea typeface="华文楷体" panose="02010600040101010101" pitchFamily="2" charset="-122"/>
              </a:rPr>
              <a:t>。</a:t>
            </a: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5DFF"/>
              </a:solidFill>
              <a:latin typeface="华文楷体" panose="02010600040101010101" pitchFamily="2" charset="-122"/>
              <a:ea typeface="华文楷体" panose="02010600040101010101" pitchFamily="2" charset="-122"/>
            </a:endParaRPr>
          </a:p>
          <a:p>
            <a:endParaRPr lang="en-US" altLang="zh-CN" sz="2000" b="1" smtClean="0">
              <a:solidFill>
                <a:srgbClr val="002060"/>
              </a:solidFill>
              <a:latin typeface="华文楷体" panose="02010600040101010101" pitchFamily="2" charset="-122"/>
              <a:ea typeface="华文楷体" panose="02010600040101010101" pitchFamily="2" charset="-122"/>
            </a:endParaRPr>
          </a:p>
          <a:p>
            <a:endParaRPr lang="en-US" altLang="zh-CN" sz="2000" smtClean="0">
              <a:solidFill>
                <a:srgbClr val="002060"/>
              </a:solidFill>
              <a:latin typeface="华文楷体" panose="02010600040101010101" pitchFamily="2" charset="-122"/>
              <a:ea typeface="华文楷体" panose="02010600040101010101" pitchFamily="2" charset="-122"/>
            </a:endParaRPr>
          </a:p>
          <a:p>
            <a:endParaRPr lang="en-US" altLang="zh-CN" sz="2000">
              <a:solidFill>
                <a:srgbClr val="002060"/>
              </a:solidFill>
              <a:latin typeface="华文楷体" panose="02010600040101010101" pitchFamily="2" charset="-122"/>
              <a:ea typeface="华文楷体" panose="02010600040101010101" pitchFamily="2" charset="-122"/>
            </a:endParaRPr>
          </a:p>
          <a:p>
            <a:endParaRPr lang="en-US" altLang="zh-CN" sz="2000" smtClean="0">
              <a:solidFill>
                <a:srgbClr val="002060"/>
              </a:solidFill>
              <a:latin typeface="华文楷体" panose="02010600040101010101" pitchFamily="2" charset="-122"/>
              <a:ea typeface="华文楷体" panose="02010600040101010101" pitchFamily="2" charset="-122"/>
            </a:endParaRPr>
          </a:p>
          <a:p>
            <a:endParaRPr lang="en-US" altLang="zh-CN" sz="2000">
              <a:solidFill>
                <a:srgbClr val="002060"/>
              </a:solidFill>
              <a:latin typeface="华文楷体" panose="02010600040101010101" pitchFamily="2" charset="-122"/>
              <a:ea typeface="华文楷体" panose="02010600040101010101" pitchFamily="2" charset="-122"/>
            </a:endParaRPr>
          </a:p>
          <a:p>
            <a:r>
              <a:rPr lang="zh-CN" altLang="en-US" sz="2000" smtClean="0">
                <a:solidFill>
                  <a:srgbClr val="002060"/>
                </a:solidFill>
                <a:latin typeface="华文楷体" panose="02010600040101010101" pitchFamily="2" charset="-122"/>
                <a:ea typeface="华文楷体" panose="02010600040101010101" pitchFamily="2" charset="-122"/>
              </a:rPr>
              <a:t>解：按照与例相同的步骤，可以得到如下图所示的结果</a:t>
            </a:r>
            <a:r>
              <a:rPr lang="zh-CN" altLang="en-US" sz="1600" smtClean="0"/>
              <a:t>。</a:t>
            </a:r>
            <a:endParaRPr lang="en-US" altLang="zh-CN" sz="1600" b="1" smtClean="0">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3033769" y="2003326"/>
            <a:ext cx="3824231" cy="221541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13653" y="-255006"/>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23229" y="741679"/>
            <a:ext cx="9900582" cy="2708434"/>
          </a:xfrm>
          <a:prstGeom prst="rect">
            <a:avLst/>
          </a:prstGeom>
        </p:spPr>
        <p:txBody>
          <a:bodyPr wrap="square">
            <a:spAutoFit/>
          </a:bodyPr>
          <a:lstStyle/>
          <a:p>
            <a:pPr>
              <a:lnSpc>
                <a:spcPct val="150000"/>
              </a:lnSpc>
            </a:pPr>
            <a:endParaRPr lang="en-US" altLang="zh-CN" sz="2000" b="1">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5DFF"/>
              </a:solidFill>
              <a:latin typeface="华文楷体" panose="02010600040101010101" pitchFamily="2" charset="-122"/>
              <a:ea typeface="华文楷体" panose="02010600040101010101" pitchFamily="2" charset="-122"/>
            </a:endParaRPr>
          </a:p>
          <a:p>
            <a:endParaRPr lang="en-US" altLang="zh-CN" sz="2000" b="1" smtClean="0">
              <a:solidFill>
                <a:srgbClr val="002060"/>
              </a:solidFill>
              <a:latin typeface="华文楷体" panose="02010600040101010101" pitchFamily="2" charset="-122"/>
              <a:ea typeface="华文楷体" panose="02010600040101010101" pitchFamily="2" charset="-122"/>
            </a:endParaRPr>
          </a:p>
          <a:p>
            <a:endParaRPr lang="en-US" altLang="zh-CN" sz="2000" smtClean="0">
              <a:solidFill>
                <a:srgbClr val="002060"/>
              </a:solidFill>
              <a:latin typeface="华文楷体" panose="02010600040101010101" pitchFamily="2" charset="-122"/>
              <a:ea typeface="华文楷体" panose="02010600040101010101" pitchFamily="2" charset="-122"/>
            </a:endParaRPr>
          </a:p>
          <a:p>
            <a:endParaRPr lang="en-US" altLang="zh-CN" sz="2000">
              <a:solidFill>
                <a:srgbClr val="002060"/>
              </a:solidFill>
              <a:latin typeface="华文楷体" panose="02010600040101010101" pitchFamily="2" charset="-122"/>
              <a:ea typeface="华文楷体" panose="02010600040101010101" pitchFamily="2" charset="-122"/>
            </a:endParaRPr>
          </a:p>
          <a:p>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570228" y="1000428"/>
            <a:ext cx="6959852" cy="4899369"/>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13653" y="-255006"/>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16485" y="1178559"/>
            <a:ext cx="9549355" cy="2862322"/>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从</a:t>
            </a:r>
            <a:r>
              <a:rPr lang="zh-CN" altLang="en-US" sz="2000">
                <a:solidFill>
                  <a:srgbClr val="002060"/>
                </a:solidFill>
                <a:latin typeface="华文楷体" panose="02010600040101010101" pitchFamily="2" charset="-122"/>
                <a:ea typeface="华文楷体" panose="02010600040101010101" pitchFamily="2" charset="-122"/>
              </a:rPr>
              <a:t>上面的例和问题可以了解到，数字“</a:t>
            </a:r>
            <a:r>
              <a:rPr lang="en-US" altLang="zh-CN" sz="2000">
                <a:solidFill>
                  <a:srgbClr val="002060"/>
                </a:solidFill>
                <a:latin typeface="华文楷体" panose="02010600040101010101" pitchFamily="2" charset="-122"/>
                <a:ea typeface="华文楷体" panose="02010600040101010101" pitchFamily="2" charset="-122"/>
              </a:rPr>
              <a:t>2”</a:t>
            </a:r>
            <a:r>
              <a:rPr lang="zh-CN" altLang="en-US" sz="2000">
                <a:solidFill>
                  <a:srgbClr val="002060"/>
                </a:solidFill>
                <a:latin typeface="华文楷体" panose="02010600040101010101" pitchFamily="2" charset="-122"/>
                <a:ea typeface="华文楷体" panose="02010600040101010101" pitchFamily="2" charset="-122"/>
              </a:rPr>
              <a:t>的图像的池化结果是由比</a:t>
            </a:r>
            <a:r>
              <a:rPr lang="zh-CN" altLang="en-US" sz="2000" smtClean="0">
                <a:solidFill>
                  <a:srgbClr val="002060"/>
                </a:solidFill>
                <a:latin typeface="华文楷体" panose="02010600040101010101" pitchFamily="2" charset="-122"/>
                <a:ea typeface="华文楷体" panose="02010600040101010101" pitchFamily="2" charset="-122"/>
              </a:rPr>
              <a:t>数字</a:t>
            </a:r>
            <a:r>
              <a:rPr lang="zh-CN" altLang="en-US" sz="2000">
                <a:solidFill>
                  <a:srgbClr val="002060"/>
                </a:solidFill>
                <a:latin typeface="华文楷体" panose="02010600040101010101" pitchFamily="2" charset="-122"/>
                <a:ea typeface="华文楷体" panose="02010600040101010101" pitchFamily="2" charset="-122"/>
              </a:rPr>
              <a:t>“</a:t>
            </a:r>
            <a:r>
              <a:rPr lang="en-US" altLang="zh-CN" sz="2000">
                <a:solidFill>
                  <a:srgbClr val="002060"/>
                </a:solidFill>
                <a:latin typeface="华文楷体" panose="02010600040101010101" pitchFamily="2" charset="-122"/>
                <a:ea typeface="华文楷体" panose="02010600040101010101" pitchFamily="2" charset="-122"/>
              </a:rPr>
              <a:t>1”“3”</a:t>
            </a:r>
            <a:r>
              <a:rPr lang="zh-CN" altLang="en-US" sz="2000">
                <a:solidFill>
                  <a:srgbClr val="002060"/>
                </a:solidFill>
                <a:latin typeface="华文楷体" panose="02010600040101010101" pitchFamily="2" charset="-122"/>
                <a:ea typeface="华文楷体" panose="02010600040101010101" pitchFamily="2" charset="-122"/>
              </a:rPr>
              <a:t>的图像的池化结果大的值构成的</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00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     </a:t>
            </a:r>
            <a:r>
              <a:rPr lang="zh-CN" altLang="en-US" sz="2000" smtClean="0">
                <a:solidFill>
                  <a:srgbClr val="FF0000"/>
                </a:solidFill>
                <a:latin typeface="华文楷体" panose="02010600040101010101" pitchFamily="2" charset="-122"/>
                <a:ea typeface="华文楷体" panose="02010600040101010101" pitchFamily="2" charset="-122"/>
              </a:rPr>
              <a:t>如果</a:t>
            </a:r>
            <a:r>
              <a:rPr lang="zh-CN" altLang="en-US" sz="2000">
                <a:solidFill>
                  <a:srgbClr val="FF0000"/>
                </a:solidFill>
                <a:latin typeface="华文楷体" panose="02010600040101010101" pitchFamily="2" charset="-122"/>
                <a:ea typeface="华文楷体" panose="02010600040101010101" pitchFamily="2" charset="-122"/>
              </a:rPr>
              <a:t>池化层神经单元的</a:t>
            </a:r>
            <a:r>
              <a:rPr lang="zh-CN" altLang="en-US" sz="2000" smtClean="0">
                <a:solidFill>
                  <a:srgbClr val="FF0000"/>
                </a:solidFill>
                <a:latin typeface="华文楷体" panose="02010600040101010101" pitchFamily="2" charset="-122"/>
                <a:ea typeface="华文楷体" panose="02010600040101010101" pitchFamily="2" charset="-122"/>
              </a:rPr>
              <a:t>输出值</a:t>
            </a:r>
            <a:r>
              <a:rPr lang="zh-CN" altLang="en-US" sz="2000">
                <a:solidFill>
                  <a:srgbClr val="FF0000"/>
                </a:solidFill>
                <a:latin typeface="华文楷体" panose="02010600040101010101" pitchFamily="2" charset="-122"/>
                <a:ea typeface="华文楷体" panose="02010600040101010101" pitchFamily="2" charset="-122"/>
              </a:rPr>
              <a:t>较大，就表示原始图像中包含较多的过滤器 </a:t>
            </a:r>
            <a:r>
              <a:rPr lang="en-US" altLang="zh-CN" sz="2000">
                <a:solidFill>
                  <a:srgbClr val="FF0000"/>
                </a:solidFill>
                <a:latin typeface="华文楷体" panose="02010600040101010101" pitchFamily="2" charset="-122"/>
                <a:ea typeface="华文楷体" panose="02010600040101010101" pitchFamily="2" charset="-122"/>
              </a:rPr>
              <a:t>S </a:t>
            </a:r>
            <a:r>
              <a:rPr lang="zh-CN" altLang="en-US" sz="2000">
                <a:solidFill>
                  <a:srgbClr val="FF0000"/>
                </a:solidFill>
                <a:latin typeface="华文楷体" panose="02010600040101010101" pitchFamily="2" charset="-122"/>
                <a:ea typeface="华文楷体" panose="02010600040101010101" pitchFamily="2" charset="-122"/>
              </a:rPr>
              <a:t>的模式。</a:t>
            </a:r>
            <a:r>
              <a:rPr lang="zh-CN" altLang="en-US" sz="2000">
                <a:solidFill>
                  <a:srgbClr val="002060"/>
                </a:solidFill>
                <a:latin typeface="华文楷体" panose="02010600040101010101" pitchFamily="2" charset="-122"/>
                <a:ea typeface="华文楷体" panose="02010600040101010101" pitchFamily="2" charset="-122"/>
              </a:rPr>
              <a:t>由此可知，</a:t>
            </a:r>
            <a:r>
              <a:rPr lang="zh-CN" altLang="en-US" sz="2000" smtClean="0">
                <a:solidFill>
                  <a:srgbClr val="002060"/>
                </a:solidFill>
                <a:latin typeface="华文楷体" panose="02010600040101010101" pitchFamily="2" charset="-122"/>
                <a:ea typeface="华文楷体" panose="02010600040101010101" pitchFamily="2" charset="-122"/>
              </a:rPr>
              <a:t>过滤器 </a:t>
            </a:r>
            <a:r>
              <a:rPr lang="en-US" altLang="zh-CN" sz="2000">
                <a:solidFill>
                  <a:srgbClr val="002060"/>
                </a:solidFill>
                <a:latin typeface="华文楷体" panose="02010600040101010101" pitchFamily="2" charset="-122"/>
                <a:ea typeface="华文楷体" panose="02010600040101010101" pitchFamily="2" charset="-122"/>
              </a:rPr>
              <a:t>S </a:t>
            </a:r>
            <a:r>
              <a:rPr lang="zh-CN" altLang="en-US" sz="2000">
                <a:solidFill>
                  <a:srgbClr val="002060"/>
                </a:solidFill>
                <a:latin typeface="华文楷体" panose="02010600040101010101" pitchFamily="2" charset="-122"/>
                <a:ea typeface="华文楷体" panose="02010600040101010101" pitchFamily="2" charset="-122"/>
              </a:rPr>
              <a:t>对手写数字“</a:t>
            </a:r>
            <a:r>
              <a:rPr lang="en-US" altLang="zh-CN" sz="2000">
                <a:solidFill>
                  <a:srgbClr val="002060"/>
                </a:solidFill>
                <a:latin typeface="华文楷体" panose="02010600040101010101" pitchFamily="2" charset="-122"/>
                <a:ea typeface="华文楷体" panose="02010600040101010101" pitchFamily="2" charset="-122"/>
              </a:rPr>
              <a:t>2”</a:t>
            </a:r>
            <a:r>
              <a:rPr lang="zh-CN" altLang="en-US" sz="2000">
                <a:solidFill>
                  <a:srgbClr val="002060"/>
                </a:solidFill>
                <a:latin typeface="华文楷体" panose="02010600040101010101" pitchFamily="2" charset="-122"/>
                <a:ea typeface="华文楷体" panose="02010600040101010101" pitchFamily="2" charset="-122"/>
              </a:rPr>
              <a:t>的检测发挥了作用。此外，做出判断的是</a:t>
            </a:r>
            <a:r>
              <a:rPr lang="zh-CN" altLang="en-US" sz="2000" smtClean="0">
                <a:solidFill>
                  <a:srgbClr val="002060"/>
                </a:solidFill>
                <a:latin typeface="华文楷体" panose="02010600040101010101" pitchFamily="2" charset="-122"/>
                <a:ea typeface="华文楷体" panose="02010600040101010101" pitchFamily="2" charset="-122"/>
              </a:rPr>
              <a:t>输出层。输出层</a:t>
            </a:r>
            <a:r>
              <a:rPr lang="zh-CN" altLang="en-US" sz="2000">
                <a:solidFill>
                  <a:srgbClr val="002060"/>
                </a:solidFill>
                <a:latin typeface="华文楷体" panose="02010600040101010101" pitchFamily="2" charset="-122"/>
                <a:ea typeface="华文楷体" panose="02010600040101010101" pitchFamily="2" charset="-122"/>
              </a:rPr>
              <a:t>将上一层（</a:t>
            </a:r>
            <a:r>
              <a:rPr lang="zh-CN" altLang="en-US" sz="2000" smtClean="0">
                <a:solidFill>
                  <a:srgbClr val="002060"/>
                </a:solidFill>
                <a:latin typeface="华文楷体" panose="02010600040101010101" pitchFamily="2" charset="-122"/>
                <a:ea typeface="华文楷体" panose="02010600040101010101" pitchFamily="2" charset="-122"/>
              </a:rPr>
              <a:t>池化层</a:t>
            </a:r>
            <a:r>
              <a:rPr lang="zh-CN" altLang="en-US" sz="2000">
                <a:solidFill>
                  <a:srgbClr val="002060"/>
                </a:solidFill>
                <a:latin typeface="华文楷体" panose="02010600040101010101" pitchFamily="2" charset="-122"/>
                <a:ea typeface="华文楷体" panose="02010600040101010101" pitchFamily="2" charset="-122"/>
              </a:rPr>
              <a:t>）的信息组合起来，并根据这些信息得出整个网络的判断结论</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b="1">
              <a:solidFill>
                <a:srgbClr val="002060"/>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13653" y="-255006"/>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96165" y="41645"/>
            <a:ext cx="9549355" cy="2215991"/>
          </a:xfrm>
          <a:prstGeom prst="rect">
            <a:avLst/>
          </a:prstGeom>
        </p:spPr>
        <p:txBody>
          <a:bodyPr wrap="square">
            <a:spAutoFit/>
          </a:bodyPr>
          <a:lstStyle/>
          <a:p>
            <a:pPr>
              <a:lnSpc>
                <a:spcPct val="200000"/>
              </a:lnSpc>
            </a:pPr>
            <a:r>
              <a:rPr lang="zh-CN" altLang="en-US" sz="2400" b="1" smtClean="0">
                <a:solidFill>
                  <a:srgbClr val="000099"/>
                </a:solidFill>
                <a:latin typeface="华文楷体" panose="02010600040101010101" pitchFamily="2" charset="-122"/>
                <a:ea typeface="华文楷体" panose="02010600040101010101" pitchFamily="2" charset="-122"/>
                <a:sym typeface="+mn-ea"/>
              </a:rPr>
              <a:t> 备注  体验真正的深度学习</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本书中用到的深度学习的具体例子只是为了帮助读者了解深度学习的结构，并不足以实际应用。读者在通过本书了解了深度学习的结构后，就可以尝试下表所示的服务平台的试用版。  </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3055345" y="2139003"/>
            <a:ext cx="6775451" cy="416322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88688" y="168925"/>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2" name="Rectangle 3"/>
          <p:cNvSpPr>
            <a:spLocks noChangeArrowheads="1"/>
          </p:cNvSpPr>
          <p:nvPr/>
        </p:nvSpPr>
        <p:spPr bwMode="auto">
          <a:xfrm>
            <a:off x="1819067" y="567848"/>
            <a:ext cx="8691880" cy="230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30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内容小结</a:t>
            </a:r>
            <a:r>
              <a:rPr lang="en-US" altLang="zh-CN" sz="2400" b="1">
                <a:solidFill>
                  <a:srgbClr val="000099"/>
                </a:solidFill>
                <a:latin typeface="华文楷体" panose="02010600040101010101" pitchFamily="2" charset="-122"/>
                <a:ea typeface="华文楷体" panose="02010600040101010101" pitchFamily="2" charset="-122"/>
                <a:sym typeface="+mn-ea"/>
              </a:rPr>
              <a:t>:</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30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smtClean="0">
                <a:solidFill>
                  <a:srgbClr val="FF0000"/>
                </a:solidFill>
                <a:latin typeface="华文楷体" panose="02010600040101010101" pitchFamily="2" charset="-122"/>
                <a:ea typeface="华文楷体" panose="02010600040101010101" pitchFamily="2" charset="-122"/>
                <a:sym typeface="+mn-ea"/>
              </a:rPr>
              <a:t>1.</a:t>
            </a:r>
            <a:r>
              <a:rPr lang="zh-CN" altLang="en-US" sz="2400" b="1" smtClean="0">
                <a:solidFill>
                  <a:srgbClr val="FF0000"/>
                </a:solidFill>
                <a:latin typeface="华文楷体" panose="02010600040101010101" pitchFamily="2" charset="-122"/>
                <a:ea typeface="华文楷体" panose="02010600040101010101" pitchFamily="2" charset="-122"/>
                <a:sym typeface="+mn-ea"/>
              </a:rPr>
              <a:t>卷积神经网络的工作流程（卷积层、池化层、输出层）</a:t>
            </a:r>
            <a:r>
              <a:rPr lang="en-US" altLang="zh-CN" sz="2400" b="1" smtClean="0">
                <a:solidFill>
                  <a:srgbClr val="FF0000"/>
                </a:solidFill>
                <a:latin typeface="华文楷体" panose="02010600040101010101" pitchFamily="2" charset="-122"/>
                <a:ea typeface="华文楷体" panose="02010600040101010101" pitchFamily="2" charset="-122"/>
                <a:sym typeface="+mn-ea"/>
              </a:rPr>
              <a:t> </a:t>
            </a:r>
            <a:endParaRPr lang="en-US" altLang="zh-CN" sz="2400" b="1" smtClean="0">
              <a:solidFill>
                <a:srgbClr val="FF0000"/>
              </a:solidFill>
              <a:latin typeface="华文楷体" panose="02010600040101010101" pitchFamily="2" charset="-122"/>
              <a:ea typeface="华文楷体"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1823093" y="231060"/>
            <a:ext cx="90735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sz="3600" b="1" smtClean="0">
                <a:solidFill>
                  <a:srgbClr val="CC0000"/>
                </a:solidFill>
                <a:latin typeface="Times New Roman" panose="02020603050405020304" pitchFamily="18" charset="0"/>
                <a:ea typeface="楷体_GB2312" pitchFamily="1" charset="-122"/>
              </a:rPr>
              <a:t>8</a:t>
            </a:r>
            <a:r>
              <a:rPr sz="3600" b="1" smtClean="0">
                <a:solidFill>
                  <a:srgbClr val="CC0000"/>
                </a:solidFill>
                <a:latin typeface="Times New Roman" panose="02020603050405020304" pitchFamily="18" charset="0"/>
                <a:ea typeface="楷体_GB2312" pitchFamily="1" charset="-122"/>
              </a:rPr>
              <a:t>-</a:t>
            </a:r>
            <a:r>
              <a:rPr lang="en-US" sz="3600" b="1" smtClean="0">
                <a:solidFill>
                  <a:srgbClr val="CC0000"/>
                </a:solidFill>
                <a:latin typeface="Times New Roman" panose="02020603050405020304" pitchFamily="18" charset="0"/>
                <a:ea typeface="楷体_GB2312" pitchFamily="1" charset="-122"/>
              </a:rPr>
              <a:t>3</a:t>
            </a:r>
            <a:r>
              <a:rPr lang="zh-CN" altLang="en-US" sz="3600" b="1" smtClean="0">
                <a:solidFill>
                  <a:srgbClr val="CC0000"/>
                </a:solidFill>
                <a:latin typeface="Times New Roman" panose="02020603050405020304" pitchFamily="18" charset="0"/>
                <a:ea typeface="楷体_GB2312" pitchFamily="1" charset="-122"/>
              </a:rPr>
              <a:t>卷积神经网络的变量关系式</a:t>
            </a:r>
            <a:endParaRPr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14885" y="1052062"/>
            <a:ext cx="9900582" cy="3139321"/>
          </a:xfrm>
          <a:prstGeom prst="rect">
            <a:avLst/>
          </a:prstGeom>
        </p:spPr>
        <p:txBody>
          <a:bodyPr wrap="square">
            <a:spAutoFit/>
          </a:bodyPr>
          <a:lstStyle/>
          <a:p>
            <a:pPr>
              <a:lnSpc>
                <a:spcPct val="150000"/>
              </a:lnSpc>
            </a:pPr>
            <a:r>
              <a:rPr lang="zh-CN" altLang="en-US" sz="2000" smtClean="0"/>
              <a:t>    </a:t>
            </a:r>
            <a:r>
              <a:rPr lang="zh-CN" altLang="en-US" sz="2000" smtClean="0">
                <a:solidFill>
                  <a:srgbClr val="002060"/>
                </a:solidFill>
                <a:latin typeface="华文楷体" panose="02010600040101010101" pitchFamily="2" charset="-122"/>
                <a:ea typeface="华文楷体" panose="02010600040101010101" pitchFamily="2" charset="-122"/>
              </a:rPr>
              <a:t>要</a:t>
            </a:r>
            <a:r>
              <a:rPr lang="zh-CN" altLang="en-US" sz="2000">
                <a:solidFill>
                  <a:srgbClr val="002060"/>
                </a:solidFill>
                <a:latin typeface="华文楷体" panose="02010600040101010101" pitchFamily="2" charset="-122"/>
                <a:ea typeface="华文楷体" panose="02010600040101010101" pitchFamily="2" charset="-122"/>
              </a:rPr>
              <a:t>确定一个卷积神经网络，就必须具体地确定过滤器以及权重、偏置。 </a:t>
            </a:r>
            <a:endParaRPr lang="zh-CN" altLang="en-US" sz="200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a:solidFill>
                  <a:srgbClr val="002060"/>
                </a:solidFill>
                <a:latin typeface="华文楷体" panose="02010600040101010101" pitchFamily="2" charset="-122"/>
                <a:ea typeface="华文楷体" panose="02010600040101010101" pitchFamily="2" charset="-122"/>
              </a:rPr>
              <a:t>为此</a:t>
            </a:r>
            <a:r>
              <a:rPr lang="zh-CN" altLang="en-US" sz="2000" smtClean="0">
                <a:solidFill>
                  <a:srgbClr val="002060"/>
                </a:solidFill>
                <a:latin typeface="华文楷体" panose="02010600040101010101" pitchFamily="2" charset="-122"/>
                <a:ea typeface="华文楷体" panose="02010600040101010101" pitchFamily="2" charset="-122"/>
              </a:rPr>
              <a:t>，需要</a:t>
            </a:r>
            <a:r>
              <a:rPr lang="zh-CN" altLang="en-US" sz="2000">
                <a:solidFill>
                  <a:srgbClr val="002060"/>
                </a:solidFill>
                <a:latin typeface="华文楷体" panose="02010600040101010101" pitchFamily="2" charset="-122"/>
                <a:ea typeface="华文楷体" panose="02010600040101010101" pitchFamily="2" charset="-122"/>
              </a:rPr>
              <a:t>用数学式来表示这些参数之间的关系。 </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1.</a:t>
            </a:r>
            <a:r>
              <a:rPr lang="zh-CN" altLang="en-US" sz="2400" b="1" smtClean="0">
                <a:solidFill>
                  <a:srgbClr val="000099"/>
                </a:solidFill>
                <a:latin typeface="华文楷体" panose="02010600040101010101" pitchFamily="2" charset="-122"/>
                <a:ea typeface="华文楷体" panose="02010600040101010101" pitchFamily="2" charset="-122"/>
                <a:sym typeface="+mn-ea"/>
              </a:rPr>
              <a:t>确定各层的含义以及变量名、参数名</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通过</a:t>
            </a:r>
            <a:r>
              <a:rPr lang="zh-CN" altLang="en-US" sz="2000">
                <a:solidFill>
                  <a:srgbClr val="002060"/>
                </a:solidFill>
                <a:latin typeface="华文楷体" panose="02010600040101010101" pitchFamily="2" charset="-122"/>
                <a:ea typeface="华文楷体" panose="02010600040101010101" pitchFamily="2" charset="-122"/>
              </a:rPr>
              <a:t>下面的例题进行</a:t>
            </a:r>
            <a:r>
              <a:rPr lang="zh-CN" altLang="en-US" sz="2000" smtClean="0">
                <a:solidFill>
                  <a:srgbClr val="002060"/>
                </a:solidFill>
                <a:latin typeface="华文楷体" panose="02010600040101010101" pitchFamily="2" charset="-122"/>
                <a:ea typeface="华文楷体" panose="02010600040101010101" pitchFamily="2" charset="-122"/>
              </a:rPr>
              <a:t>讨论。</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a:solidFill>
                  <a:srgbClr val="005DFF"/>
                </a:solidFill>
                <a:latin typeface="华文楷体" panose="02010600040101010101" pitchFamily="2" charset="-122"/>
                <a:ea typeface="华文楷体" panose="02010600040101010101" pitchFamily="2" charset="-122"/>
              </a:rPr>
              <a:t>例</a:t>
            </a: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 </a:t>
            </a:r>
            <a:r>
              <a:rPr lang="zh-CN" altLang="en-US" sz="2000" b="1">
                <a:solidFill>
                  <a:srgbClr val="005DFF"/>
                </a:solidFill>
                <a:latin typeface="华文楷体" panose="02010600040101010101" pitchFamily="2" charset="-122"/>
                <a:ea typeface="华文楷体" panose="02010600040101010101" pitchFamily="2" charset="-122"/>
              </a:rPr>
              <a:t>建立一个神经网络，用来识别通过 </a:t>
            </a:r>
            <a:r>
              <a:rPr lang="en-US" altLang="zh-CN" sz="2000" b="1">
                <a:solidFill>
                  <a:srgbClr val="005DFF"/>
                </a:solidFill>
                <a:latin typeface="华文楷体" panose="02010600040101010101" pitchFamily="2" charset="-122"/>
                <a:ea typeface="华文楷体" panose="02010600040101010101" pitchFamily="2" charset="-122"/>
              </a:rPr>
              <a:t>6×6 </a:t>
            </a:r>
            <a:r>
              <a:rPr lang="zh-CN" altLang="en-US" sz="2000" b="1">
                <a:solidFill>
                  <a:srgbClr val="005DFF"/>
                </a:solidFill>
                <a:latin typeface="华文楷体" panose="02010600040101010101" pitchFamily="2" charset="-122"/>
                <a:ea typeface="华文楷体" panose="02010600040101010101" pitchFamily="2" charset="-122"/>
              </a:rPr>
              <a:t>像素的图像读取的</a:t>
            </a:r>
            <a:r>
              <a:rPr lang="zh-CN" altLang="en-US" sz="2000" b="1" smtClean="0">
                <a:solidFill>
                  <a:srgbClr val="005DFF"/>
                </a:solidFill>
                <a:latin typeface="华文楷体" panose="02010600040101010101" pitchFamily="2" charset="-122"/>
                <a:ea typeface="华文楷体" panose="02010600040101010101" pitchFamily="2" charset="-122"/>
              </a:rPr>
              <a:t>手写</a:t>
            </a:r>
            <a:r>
              <a:rPr lang="zh-CN" altLang="en-US" sz="2000" b="1">
                <a:solidFill>
                  <a:srgbClr val="005DFF"/>
                </a:solidFill>
                <a:latin typeface="华文楷体" panose="02010600040101010101" pitchFamily="2" charset="-122"/>
                <a:ea typeface="华文楷体" panose="02010600040101010101" pitchFamily="2" charset="-122"/>
              </a:rPr>
              <a:t>数字</a:t>
            </a:r>
            <a:r>
              <a:rPr lang="en-US" altLang="zh-CN" sz="2000" b="1">
                <a:solidFill>
                  <a:srgbClr val="005DFF"/>
                </a:solidFill>
                <a:latin typeface="华文楷体" panose="02010600040101010101" pitchFamily="2" charset="-122"/>
                <a:ea typeface="华文楷体" panose="02010600040101010101" pitchFamily="2" charset="-122"/>
              </a:rPr>
              <a:t>1</a:t>
            </a:r>
            <a:r>
              <a:rPr lang="zh-CN" altLang="en-US" sz="2000" b="1">
                <a:solidFill>
                  <a:srgbClr val="005DFF"/>
                </a:solidFill>
                <a:latin typeface="华文楷体" panose="02010600040101010101" pitchFamily="2" charset="-122"/>
                <a:ea typeface="华文楷体" panose="02010600040101010101" pitchFamily="2" charset="-122"/>
              </a:rPr>
              <a:t>、</a:t>
            </a:r>
            <a:r>
              <a:rPr lang="en-US" altLang="zh-CN" sz="2000" b="1">
                <a:solidFill>
                  <a:srgbClr val="005DFF"/>
                </a:solidFill>
                <a:latin typeface="华文楷体" panose="02010600040101010101" pitchFamily="2" charset="-122"/>
                <a:ea typeface="华文楷体" panose="02010600040101010101" pitchFamily="2" charset="-122"/>
              </a:rPr>
              <a:t>2</a:t>
            </a:r>
            <a:r>
              <a:rPr lang="zh-CN" altLang="en-US" sz="2000" b="1">
                <a:solidFill>
                  <a:srgbClr val="005DFF"/>
                </a:solidFill>
                <a:latin typeface="华文楷体" panose="02010600040101010101" pitchFamily="2" charset="-122"/>
                <a:ea typeface="华文楷体" panose="02010600040101010101" pitchFamily="2" charset="-122"/>
              </a:rPr>
              <a:t>、</a:t>
            </a:r>
            <a:r>
              <a:rPr lang="en-US" altLang="zh-CN" sz="2000" b="1">
                <a:solidFill>
                  <a:srgbClr val="005DFF"/>
                </a:solidFill>
                <a:latin typeface="华文楷体" panose="02010600040101010101" pitchFamily="2" charset="-122"/>
                <a:ea typeface="华文楷体" panose="02010600040101010101" pitchFamily="2" charset="-122"/>
              </a:rPr>
              <a:t>3</a:t>
            </a:r>
            <a:r>
              <a:rPr lang="zh-CN" altLang="en-US" sz="2000" b="1">
                <a:solidFill>
                  <a:srgbClr val="005DFF"/>
                </a:solidFill>
                <a:latin typeface="华文楷体" panose="02010600040101010101" pitchFamily="2" charset="-122"/>
                <a:ea typeface="华文楷体" panose="02010600040101010101" pitchFamily="2" charset="-122"/>
              </a:rPr>
              <a:t>。图像像素为单色二值。学习数据为 </a:t>
            </a:r>
            <a:r>
              <a:rPr lang="en-US" altLang="zh-CN" sz="2000" b="1">
                <a:solidFill>
                  <a:srgbClr val="005DFF"/>
                </a:solidFill>
                <a:latin typeface="华文楷体" panose="02010600040101010101" pitchFamily="2" charset="-122"/>
                <a:ea typeface="华文楷体" panose="02010600040101010101" pitchFamily="2" charset="-122"/>
              </a:rPr>
              <a:t>96 </a:t>
            </a:r>
            <a:r>
              <a:rPr lang="zh-CN" altLang="en-US" sz="2000" b="1">
                <a:solidFill>
                  <a:srgbClr val="005DFF"/>
                </a:solidFill>
                <a:latin typeface="华文楷体" panose="02010600040101010101" pitchFamily="2" charset="-122"/>
                <a:ea typeface="华文楷体" panose="02010600040101010101" pitchFamily="2" charset="-122"/>
              </a:rPr>
              <a:t>张图像。 </a:t>
            </a:r>
            <a:endParaRPr lang="en-US" altLang="zh-CN" sz="2000" b="1" smtClean="0">
              <a:solidFill>
                <a:srgbClr val="005DFF"/>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05060" y="367380"/>
            <a:ext cx="9900582" cy="515141"/>
          </a:xfrm>
          <a:prstGeom prst="rect">
            <a:avLst/>
          </a:prstGeom>
        </p:spPr>
        <p:txBody>
          <a:bodyPr wrap="square">
            <a:spAutoFit/>
          </a:bodyPr>
          <a:lstStyle/>
          <a:p>
            <a:pPr>
              <a:lnSpc>
                <a:spcPct val="150000"/>
              </a:lnSpc>
            </a:pPr>
            <a:r>
              <a:rPr lang="zh-CN" altLang="en-US" sz="2000">
                <a:solidFill>
                  <a:srgbClr val="002060"/>
                </a:solidFill>
                <a:latin typeface="华文楷体" panose="02010600040101010101" pitchFamily="2" charset="-122"/>
                <a:ea typeface="华文楷体" panose="02010600040101010101" pitchFamily="2" charset="-122"/>
              </a:rPr>
              <a:t>在 </a:t>
            </a:r>
            <a:r>
              <a:rPr lang="en-US" altLang="zh-CN" sz="2000" smtClean="0">
                <a:solidFill>
                  <a:srgbClr val="002060"/>
                </a:solidFill>
                <a:latin typeface="华文楷体" panose="02010600040101010101" pitchFamily="2" charset="-122"/>
                <a:ea typeface="华文楷体" panose="02010600040101010101" pitchFamily="2" charset="-122"/>
              </a:rPr>
              <a:t>8-1 </a:t>
            </a:r>
            <a:r>
              <a:rPr lang="zh-CN" altLang="en-US" sz="2000">
                <a:solidFill>
                  <a:srgbClr val="002060"/>
                </a:solidFill>
                <a:latin typeface="华文楷体" panose="02010600040101010101" pitchFamily="2" charset="-122"/>
                <a:ea typeface="华文楷体" panose="02010600040101010101" pitchFamily="2" charset="-122"/>
              </a:rPr>
              <a:t>节中，作为解答示例</a:t>
            </a:r>
            <a:r>
              <a:rPr lang="zh-CN" altLang="en-US" sz="2000" smtClean="0">
                <a:solidFill>
                  <a:srgbClr val="002060"/>
                </a:solidFill>
                <a:latin typeface="华文楷体" panose="02010600040101010101" pitchFamily="2" charset="-122"/>
                <a:ea typeface="华文楷体" panose="02010600040101010101" pitchFamily="2" charset="-122"/>
              </a:rPr>
              <a:t>，展示</a:t>
            </a:r>
            <a:r>
              <a:rPr lang="zh-CN" altLang="en-US" sz="2000">
                <a:solidFill>
                  <a:srgbClr val="002060"/>
                </a:solidFill>
                <a:latin typeface="华文楷体" panose="02010600040101010101" pitchFamily="2" charset="-122"/>
                <a:ea typeface="华文楷体" panose="02010600040101010101" pitchFamily="2" charset="-122"/>
              </a:rPr>
              <a:t>了如下的卷积神经网络的图。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1605060" y="1087571"/>
            <a:ext cx="7650699" cy="434384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84740" y="167325"/>
            <a:ext cx="9900582" cy="400110"/>
          </a:xfrm>
          <a:prstGeom prst="rect">
            <a:avLst/>
          </a:prstGeom>
        </p:spPr>
        <p:txBody>
          <a:bodyPr wrap="square">
            <a:spAutoFit/>
          </a:bodyPr>
          <a:lstStyle/>
          <a:p>
            <a:r>
              <a:rPr lang="zh-CN" altLang="en-US" sz="2000">
                <a:solidFill>
                  <a:srgbClr val="002060"/>
                </a:solidFill>
                <a:latin typeface="华文楷体" panose="02010600040101010101" pitchFamily="2" charset="-122"/>
                <a:ea typeface="华文楷体" panose="02010600040101010101" pitchFamily="2" charset="-122"/>
              </a:rPr>
              <a:t>这个卷积神经网络所需的变量、参数的符号及其含义汇总</a:t>
            </a:r>
            <a:r>
              <a:rPr lang="zh-CN" altLang="en-US" sz="2000" smtClean="0">
                <a:solidFill>
                  <a:srgbClr val="002060"/>
                </a:solidFill>
                <a:latin typeface="华文楷体" panose="02010600040101010101" pitchFamily="2" charset="-122"/>
                <a:ea typeface="华文楷体" panose="02010600040101010101" pitchFamily="2" charset="-122"/>
              </a:rPr>
              <a:t>在下</a:t>
            </a:r>
            <a:r>
              <a:rPr lang="zh-CN" altLang="en-US" sz="2000">
                <a:solidFill>
                  <a:srgbClr val="002060"/>
                </a:solidFill>
                <a:latin typeface="华文楷体" panose="02010600040101010101" pitchFamily="2" charset="-122"/>
                <a:ea typeface="华文楷体" panose="02010600040101010101" pitchFamily="2" charset="-122"/>
              </a:rPr>
              <a:t>表</a:t>
            </a:r>
            <a:r>
              <a:rPr lang="zh-CN" altLang="en-US" sz="2000" smtClean="0">
                <a:solidFill>
                  <a:srgbClr val="002060"/>
                </a:solidFill>
                <a:latin typeface="华文楷体" panose="02010600040101010101" pitchFamily="2" charset="-122"/>
                <a:ea typeface="华文楷体" panose="02010600040101010101" pitchFamily="2" charset="-122"/>
              </a:rPr>
              <a:t>中。</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3087142" y="567435"/>
            <a:ext cx="5711418" cy="6157752"/>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84740" y="167325"/>
            <a:ext cx="9900582" cy="400110"/>
          </a:xfrm>
          <a:prstGeom prst="rect">
            <a:avLst/>
          </a:prstGeom>
        </p:spPr>
        <p:txBody>
          <a:bodyPr wrap="square">
            <a:spAutoFit/>
          </a:bodyPr>
          <a:lstStyle/>
          <a:p>
            <a:r>
              <a:rPr lang="zh-CN" altLang="en-US" sz="2000">
                <a:solidFill>
                  <a:srgbClr val="002060"/>
                </a:solidFill>
                <a:latin typeface="华文楷体" panose="02010600040101010101" pitchFamily="2" charset="-122"/>
                <a:ea typeface="华文楷体" panose="02010600040101010101" pitchFamily="2" charset="-122"/>
              </a:rPr>
              <a:t>这些变量和参数的位置关系如下图所示。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3281680" y="567435"/>
            <a:ext cx="4775200" cy="613305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371380" y="367380"/>
            <a:ext cx="9900582" cy="2862322"/>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与神经网络</a:t>
            </a:r>
            <a:r>
              <a:rPr lang="zh-CN" altLang="en-US" sz="2000">
                <a:solidFill>
                  <a:srgbClr val="002060"/>
                </a:solidFill>
                <a:latin typeface="华文楷体" panose="02010600040101010101" pitchFamily="2" charset="-122"/>
                <a:ea typeface="华文楷体" panose="02010600040101010101" pitchFamily="2" charset="-122"/>
              </a:rPr>
              <a:t>不同的是，</a:t>
            </a:r>
            <a:r>
              <a:rPr lang="zh-CN" altLang="en-US" sz="2000">
                <a:solidFill>
                  <a:srgbClr val="FF0000"/>
                </a:solidFill>
                <a:latin typeface="华文楷体" panose="02010600040101010101" pitchFamily="2" charset="-122"/>
                <a:ea typeface="华文楷体" panose="02010600040101010101" pitchFamily="2" charset="-122"/>
              </a:rPr>
              <a:t>卷积神经网络中考虑的参数增加了过滤器这个</a:t>
            </a:r>
            <a:r>
              <a:rPr lang="zh-CN" altLang="en-US" sz="2000" smtClean="0">
                <a:solidFill>
                  <a:srgbClr val="FF0000"/>
                </a:solidFill>
                <a:latin typeface="华文楷体" panose="02010600040101010101" pitchFamily="2" charset="-122"/>
                <a:ea typeface="华文楷体" panose="02010600040101010101" pitchFamily="2" charset="-122"/>
              </a:rPr>
              <a:t>新的</a:t>
            </a:r>
            <a:r>
              <a:rPr lang="zh-CN" altLang="en-US" sz="2000">
                <a:solidFill>
                  <a:srgbClr val="FF0000"/>
                </a:solidFill>
                <a:latin typeface="华文楷体" panose="02010600040101010101" pitchFamily="2" charset="-122"/>
                <a:ea typeface="华文楷体" panose="02010600040101010101" pitchFamily="2" charset="-122"/>
              </a:rPr>
              <a:t>成分。 </a:t>
            </a:r>
            <a:endParaRPr lang="zh-CN" altLang="en-US" sz="2000">
              <a:solidFill>
                <a:srgbClr val="FF000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接下来，会</a:t>
            </a:r>
            <a:r>
              <a:rPr lang="zh-CN" altLang="en-US" sz="2000">
                <a:solidFill>
                  <a:srgbClr val="002060"/>
                </a:solidFill>
                <a:latin typeface="华文楷体" panose="02010600040101010101" pitchFamily="2" charset="-122"/>
                <a:ea typeface="华文楷体" panose="02010600040101010101" pitchFamily="2" charset="-122"/>
              </a:rPr>
              <a:t>逐层考察在今后的计算中所需的参数和变量的关系式。 </a:t>
            </a:r>
            <a:endParaRPr lang="en-US" altLang="zh-CN" sz="2000" smtClean="0">
              <a:solidFill>
                <a:srgbClr val="002060"/>
              </a:solidFill>
              <a:latin typeface="华文楷体" panose="02010600040101010101" pitchFamily="2" charset="-122"/>
              <a:ea typeface="华文楷体" panose="02010600040101010101" pitchFamily="2" charset="-122"/>
            </a:endParaRPr>
          </a:p>
          <a:p>
            <a:r>
              <a:rPr lang="en-US" altLang="zh-CN" sz="2400" b="1" smtClean="0">
                <a:solidFill>
                  <a:srgbClr val="000099"/>
                </a:solidFill>
                <a:latin typeface="华文楷体" panose="02010600040101010101" pitchFamily="2" charset="-122"/>
                <a:ea typeface="华文楷体" panose="02010600040101010101" pitchFamily="2" charset="-122"/>
                <a:sym typeface="+mn-ea"/>
              </a:rPr>
              <a:t>2.</a:t>
            </a:r>
            <a:r>
              <a:rPr lang="zh-CN" altLang="en-US" sz="2400" b="1" smtClean="0">
                <a:solidFill>
                  <a:srgbClr val="000099"/>
                </a:solidFill>
                <a:latin typeface="华文楷体" panose="02010600040101010101" pitchFamily="2" charset="-122"/>
                <a:ea typeface="华文楷体" panose="02010600040101010101" pitchFamily="2" charset="-122"/>
                <a:sym typeface="+mn-ea"/>
              </a:rPr>
              <a:t>输入层</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400" smtClean="0"/>
              <a:t>    </a:t>
            </a:r>
            <a:r>
              <a:rPr lang="zh-CN" altLang="en-US" sz="2000" smtClean="0">
                <a:solidFill>
                  <a:srgbClr val="002060"/>
                </a:solidFill>
                <a:latin typeface="华文楷体" panose="02010600040101010101" pitchFamily="2" charset="-122"/>
                <a:ea typeface="华文楷体" panose="02010600040101010101" pitchFamily="2" charset="-122"/>
              </a:rPr>
              <a:t>在</a:t>
            </a:r>
            <a:r>
              <a:rPr lang="zh-CN" altLang="en-US" sz="2000">
                <a:solidFill>
                  <a:srgbClr val="002060"/>
                </a:solidFill>
                <a:latin typeface="华文楷体" panose="02010600040101010101" pitchFamily="2" charset="-122"/>
                <a:ea typeface="华文楷体" panose="02010600040101010101" pitchFamily="2" charset="-122"/>
              </a:rPr>
              <a:t>例题中，输入数据是 </a:t>
            </a:r>
            <a:r>
              <a:rPr lang="en-US" altLang="zh-CN" sz="2000">
                <a:solidFill>
                  <a:srgbClr val="002060"/>
                </a:solidFill>
                <a:latin typeface="华文楷体" panose="02010600040101010101" pitchFamily="2" charset="-122"/>
                <a:ea typeface="华文楷体" panose="02010600040101010101" pitchFamily="2" charset="-122"/>
              </a:rPr>
              <a:t>6×6 </a:t>
            </a:r>
            <a:r>
              <a:rPr lang="zh-CN" altLang="en-US" sz="2000">
                <a:solidFill>
                  <a:srgbClr val="002060"/>
                </a:solidFill>
                <a:latin typeface="华文楷体" panose="02010600040101010101" pitchFamily="2" charset="-122"/>
                <a:ea typeface="华文楷体" panose="02010600040101010101" pitchFamily="2" charset="-122"/>
              </a:rPr>
              <a:t>像素的图像。这些像素值是直接代入到输入 </a:t>
            </a:r>
            <a:r>
              <a:rPr lang="zh-CN" altLang="en-US" sz="2000" smtClean="0">
                <a:solidFill>
                  <a:srgbClr val="002060"/>
                </a:solidFill>
                <a:latin typeface="华文楷体" panose="02010600040101010101" pitchFamily="2" charset="-122"/>
                <a:ea typeface="华文楷体" panose="02010600040101010101" pitchFamily="2" charset="-122"/>
              </a:rPr>
              <a:t>层</a:t>
            </a:r>
            <a:r>
              <a:rPr lang="zh-CN" altLang="en-US" sz="2000">
                <a:solidFill>
                  <a:srgbClr val="002060"/>
                </a:solidFill>
                <a:latin typeface="华文楷体" panose="02010600040101010101" pitchFamily="2" charset="-122"/>
                <a:ea typeface="华文楷体" panose="02010600040101010101" pitchFamily="2" charset="-122"/>
              </a:rPr>
              <a:t>的神经单元中的</a:t>
            </a:r>
            <a:r>
              <a:rPr lang="zh-CN" altLang="en-US" sz="2000" smtClean="0">
                <a:solidFill>
                  <a:srgbClr val="002060"/>
                </a:solidFill>
                <a:latin typeface="华文楷体" panose="02010600040101010101" pitchFamily="2" charset="-122"/>
                <a:ea typeface="华文楷体" panose="02010600040101010101" pitchFamily="2" charset="-122"/>
              </a:rPr>
              <a:t>。用</a:t>
            </a:r>
            <a:r>
              <a:rPr lang="en-US" altLang="zh-CN" sz="2000" smtClean="0">
                <a:solidFill>
                  <a:srgbClr val="002060"/>
                </a:solidFill>
                <a:latin typeface="华文楷体" panose="02010600040101010101" pitchFamily="2" charset="-122"/>
                <a:ea typeface="华文楷体" panose="02010600040101010101" pitchFamily="2" charset="-122"/>
              </a:rPr>
              <a:t>x</a:t>
            </a:r>
            <a:r>
              <a:rPr lang="en-US" altLang="zh-CN" sz="2000" baseline="-25000" smtClean="0">
                <a:solidFill>
                  <a:srgbClr val="002060"/>
                </a:solidFill>
                <a:latin typeface="华文楷体" panose="02010600040101010101" pitchFamily="2" charset="-122"/>
                <a:ea typeface="华文楷体" panose="02010600040101010101" pitchFamily="2" charset="-122"/>
              </a:rPr>
              <a:t>ij</a:t>
            </a:r>
            <a:r>
              <a:rPr lang="zh-CN" altLang="en-US" sz="2000" smtClean="0">
                <a:solidFill>
                  <a:srgbClr val="002060"/>
                </a:solidFill>
                <a:latin typeface="华文楷体" panose="02010600040101010101" pitchFamily="2" charset="-122"/>
                <a:ea typeface="华文楷体" panose="02010600040101010101" pitchFamily="2" charset="-122"/>
              </a:rPr>
              <a:t>表示</a:t>
            </a:r>
            <a:r>
              <a:rPr lang="zh-CN" altLang="en-US" sz="2000">
                <a:solidFill>
                  <a:srgbClr val="002060"/>
                </a:solidFill>
                <a:latin typeface="华文楷体" panose="02010600040101010101" pitchFamily="2" charset="-122"/>
                <a:ea typeface="华文楷体" panose="02010600040101010101" pitchFamily="2" charset="-122"/>
              </a:rPr>
              <a:t>所读入的图像</a:t>
            </a:r>
            <a:r>
              <a:rPr lang="zh-CN" altLang="en-US" sz="2000" smtClean="0">
                <a:solidFill>
                  <a:srgbClr val="002060"/>
                </a:solidFill>
                <a:latin typeface="华文楷体" panose="02010600040101010101" pitchFamily="2" charset="-122"/>
                <a:ea typeface="华文楷体" panose="02010600040101010101" pitchFamily="2" charset="-122"/>
              </a:rPr>
              <a:t>的</a:t>
            </a:r>
            <a:r>
              <a:rPr lang="en-US" altLang="zh-CN" sz="2000" smtClean="0">
                <a:solidFill>
                  <a:srgbClr val="002060"/>
                </a:solidFill>
                <a:latin typeface="华文楷体" panose="02010600040101010101" pitchFamily="2" charset="-122"/>
                <a:ea typeface="华文楷体" panose="02010600040101010101" pitchFamily="2" charset="-122"/>
              </a:rPr>
              <a:t>i</a:t>
            </a:r>
            <a:r>
              <a:rPr lang="zh-CN" altLang="en-US" sz="2000" smtClean="0">
                <a:solidFill>
                  <a:srgbClr val="002060"/>
                </a:solidFill>
                <a:latin typeface="华文楷体" panose="02010600040101010101" pitchFamily="2" charset="-122"/>
                <a:ea typeface="华文楷体" panose="02010600040101010101" pitchFamily="2" charset="-122"/>
              </a:rPr>
              <a:t>行</a:t>
            </a:r>
            <a:r>
              <a:rPr lang="en-US" altLang="zh-CN" sz="2000" smtClean="0">
                <a:solidFill>
                  <a:srgbClr val="002060"/>
                </a:solidFill>
                <a:latin typeface="华文楷体" panose="02010600040101010101" pitchFamily="2" charset="-122"/>
                <a:ea typeface="华文楷体" panose="02010600040101010101" pitchFamily="2" charset="-122"/>
              </a:rPr>
              <a:t>j</a:t>
            </a:r>
            <a:r>
              <a:rPr lang="zh-CN" altLang="en-US" sz="2000" smtClean="0">
                <a:solidFill>
                  <a:srgbClr val="002060"/>
                </a:solidFill>
                <a:latin typeface="华文楷体" panose="02010600040101010101" pitchFamily="2" charset="-122"/>
                <a:ea typeface="华文楷体" panose="02010600040101010101" pitchFamily="2" charset="-122"/>
              </a:rPr>
              <a:t>列位置的</a:t>
            </a:r>
            <a:r>
              <a:rPr lang="zh-CN" altLang="en-US" sz="2000">
                <a:solidFill>
                  <a:srgbClr val="002060"/>
                </a:solidFill>
                <a:latin typeface="华文楷体" panose="02010600040101010101" pitchFamily="2" charset="-122"/>
                <a:ea typeface="华文楷体" panose="02010600040101010101" pitchFamily="2" charset="-122"/>
              </a:rPr>
              <a:t>像素数据，并把这个符号用在输入层的变量名和神经单元名</a:t>
            </a:r>
            <a:r>
              <a:rPr lang="zh-CN" altLang="en-US" sz="2000" smtClean="0">
                <a:solidFill>
                  <a:srgbClr val="002060"/>
                </a:solidFill>
                <a:latin typeface="华文楷体" panose="02010600040101010101" pitchFamily="2" charset="-122"/>
                <a:ea typeface="华文楷体" panose="02010600040101010101" pitchFamily="2" charset="-122"/>
              </a:rPr>
              <a:t>中</a:t>
            </a:r>
            <a:r>
              <a:rPr lang="zh-CN" altLang="en-US" sz="2000">
                <a:solidFill>
                  <a:srgbClr val="002060"/>
                </a:solidFill>
                <a:latin typeface="华文楷体" panose="02010600040101010101" pitchFamily="2" charset="-122"/>
                <a:ea typeface="华文楷体" panose="02010600040101010101" pitchFamily="2" charset="-122"/>
              </a:rPr>
              <a:t>。</a:t>
            </a:r>
            <a:endParaRPr lang="zh-CN" altLang="en-US" sz="2000">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2882618" y="3229702"/>
            <a:ext cx="7122089" cy="252302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35204" y="331695"/>
            <a:ext cx="9900582" cy="1015663"/>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图</a:t>
            </a:r>
            <a:r>
              <a:rPr lang="zh-CN" altLang="en-US" sz="2000">
                <a:solidFill>
                  <a:srgbClr val="002060"/>
                </a:solidFill>
                <a:latin typeface="华文楷体" panose="02010600040101010101" pitchFamily="2" charset="-122"/>
                <a:ea typeface="华文楷体" panose="02010600040101010101" pitchFamily="2" charset="-122"/>
              </a:rPr>
              <a:t>中用圆圈将变量名圈起来的就是神经单元，</a:t>
            </a:r>
            <a:r>
              <a:rPr lang="zh-CN" altLang="en-US" sz="2000" smtClean="0">
                <a:solidFill>
                  <a:srgbClr val="002060"/>
                </a:solidFill>
                <a:latin typeface="华文楷体" panose="02010600040101010101" pitchFamily="2" charset="-122"/>
                <a:ea typeface="华文楷体" panose="02010600040101010101" pitchFamily="2" charset="-122"/>
              </a:rPr>
              <a:t>从</a:t>
            </a:r>
            <a:r>
              <a:rPr lang="zh-CN" altLang="en-US" sz="2000">
                <a:solidFill>
                  <a:srgbClr val="002060"/>
                </a:solidFill>
                <a:latin typeface="华文楷体" panose="02010600040101010101" pitchFamily="2" charset="-122"/>
                <a:ea typeface="华文楷体" panose="02010600040101010101" pitchFamily="2" charset="-122"/>
              </a:rPr>
              <a:t>下</a:t>
            </a:r>
            <a:r>
              <a:rPr lang="zh-CN" altLang="en-US" sz="2000" smtClean="0">
                <a:solidFill>
                  <a:srgbClr val="002060"/>
                </a:solidFill>
                <a:latin typeface="华文楷体" panose="02010600040101010101" pitchFamily="2" charset="-122"/>
                <a:ea typeface="华文楷体" panose="02010600040101010101" pitchFamily="2" charset="-122"/>
              </a:rPr>
              <a:t>图可以了解卷积</a:t>
            </a:r>
            <a:r>
              <a:rPr lang="zh-CN" altLang="en-US" sz="2000">
                <a:solidFill>
                  <a:srgbClr val="002060"/>
                </a:solidFill>
                <a:latin typeface="华文楷体" panose="02010600040101010101" pitchFamily="2" charset="-122"/>
                <a:ea typeface="华文楷体" panose="02010600040101010101" pitchFamily="2" charset="-122"/>
              </a:rPr>
              <a:t>神经网络的特点。</a:t>
            </a:r>
            <a:r>
              <a:rPr lang="zh-CN" altLang="en-US" sz="2000">
                <a:solidFill>
                  <a:srgbClr val="FF0000"/>
                </a:solidFill>
                <a:latin typeface="华文楷体" panose="02010600040101010101" pitchFamily="2" charset="-122"/>
                <a:ea typeface="华文楷体" panose="02010600040101010101" pitchFamily="2" charset="-122"/>
              </a:rPr>
              <a:t>隐藏层由多</a:t>
            </a:r>
            <a:r>
              <a:rPr lang="zh-CN" altLang="en-US" sz="2000" smtClean="0">
                <a:solidFill>
                  <a:srgbClr val="FF0000"/>
                </a:solidFill>
                <a:latin typeface="华文楷体" panose="02010600040101010101" pitchFamily="2" charset="-122"/>
                <a:ea typeface="华文楷体" panose="02010600040101010101" pitchFamily="2" charset="-122"/>
              </a:rPr>
              <a:t>个由</a:t>
            </a:r>
            <a:r>
              <a:rPr lang="zh-CN" altLang="en-US" sz="2000">
                <a:solidFill>
                  <a:srgbClr val="FF0000"/>
                </a:solidFill>
                <a:latin typeface="华文楷体" panose="02010600040101010101" pitchFamily="2" charset="-122"/>
                <a:ea typeface="华文楷体" panose="02010600040101010101" pitchFamily="2" charset="-122"/>
              </a:rPr>
              <a:t>卷积层和池化层构成的层组成的。</a:t>
            </a:r>
            <a:r>
              <a:rPr lang="zh-CN" altLang="en-US" sz="2000">
                <a:solidFill>
                  <a:srgbClr val="002060"/>
                </a:solidFill>
                <a:latin typeface="华文楷体" panose="02010600040101010101" pitchFamily="2" charset="-122"/>
                <a:ea typeface="华文楷体" panose="02010600040101010101" pitchFamily="2" charset="-122"/>
              </a:rPr>
              <a:t>它不仅“深”，而且</a:t>
            </a:r>
            <a:r>
              <a:rPr lang="zh-CN" altLang="en-US" sz="2000" smtClean="0">
                <a:solidFill>
                  <a:srgbClr val="002060"/>
                </a:solidFill>
                <a:latin typeface="华文楷体" panose="02010600040101010101" pitchFamily="2" charset="-122"/>
                <a:ea typeface="华文楷体" panose="02010600040101010101" pitchFamily="2" charset="-122"/>
              </a:rPr>
              <a:t>含有</a:t>
            </a:r>
            <a:r>
              <a:rPr lang="zh-CN" altLang="en-US" sz="2000">
                <a:solidFill>
                  <a:srgbClr val="002060"/>
                </a:solidFill>
                <a:latin typeface="华文楷体" panose="02010600040101010101" pitchFamily="2" charset="-122"/>
                <a:ea typeface="华文楷体" panose="02010600040101010101" pitchFamily="2" charset="-122"/>
              </a:rPr>
              <a:t>内置的</a:t>
            </a:r>
            <a:r>
              <a:rPr lang="zh-CN" altLang="en-US" sz="2000" smtClean="0">
                <a:solidFill>
                  <a:srgbClr val="002060"/>
                </a:solidFill>
                <a:latin typeface="华文楷体" panose="02010600040101010101" pitchFamily="2" charset="-122"/>
                <a:ea typeface="华文楷体" panose="02010600040101010101" pitchFamily="2" charset="-122"/>
              </a:rPr>
              <a:t>结构。</a:t>
            </a:r>
            <a:endParaRPr lang="zh-CN" altLang="en-US" sz="2000" b="1">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204794" y="1347358"/>
            <a:ext cx="8117168" cy="509974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371380" y="367380"/>
            <a:ext cx="9900582" cy="3508653"/>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在</a:t>
            </a:r>
            <a:r>
              <a:rPr lang="zh-CN" altLang="en-US" sz="2000">
                <a:solidFill>
                  <a:srgbClr val="002060"/>
                </a:solidFill>
                <a:latin typeface="华文楷体" panose="02010600040101010101" pitchFamily="2" charset="-122"/>
                <a:ea typeface="华文楷体" panose="02010600040101010101" pitchFamily="2" charset="-122"/>
              </a:rPr>
              <a:t>输入层的神经单元中，输入值和输出值相同。如果将</a:t>
            </a:r>
            <a:r>
              <a:rPr lang="zh-CN" altLang="en-US" sz="2000" smtClean="0">
                <a:solidFill>
                  <a:srgbClr val="002060"/>
                </a:solidFill>
                <a:latin typeface="华文楷体" panose="02010600040101010101" pitchFamily="2" charset="-122"/>
                <a:ea typeface="华文楷体" panose="02010600040101010101" pitchFamily="2" charset="-122"/>
              </a:rPr>
              <a:t>输入层</a:t>
            </a:r>
            <a:r>
              <a:rPr lang="en-US" altLang="zh-CN" sz="2000" smtClean="0">
                <a:solidFill>
                  <a:srgbClr val="002060"/>
                </a:solidFill>
                <a:latin typeface="华文楷体" panose="02010600040101010101" pitchFamily="2" charset="-122"/>
                <a:ea typeface="华文楷体" panose="02010600040101010101" pitchFamily="2" charset="-122"/>
              </a:rPr>
              <a:t>i</a:t>
            </a:r>
            <a:r>
              <a:rPr lang="zh-CN" altLang="en-US" sz="2000" smtClean="0">
                <a:solidFill>
                  <a:srgbClr val="002060"/>
                </a:solidFill>
                <a:latin typeface="华文楷体" panose="02010600040101010101" pitchFamily="2" charset="-122"/>
                <a:ea typeface="华文楷体" panose="02010600040101010101" pitchFamily="2" charset="-122"/>
              </a:rPr>
              <a:t>行</a:t>
            </a:r>
            <a:r>
              <a:rPr lang="en-US" altLang="zh-CN" sz="2000" smtClean="0">
                <a:solidFill>
                  <a:srgbClr val="002060"/>
                </a:solidFill>
                <a:latin typeface="华文楷体" panose="02010600040101010101" pitchFamily="2" charset="-122"/>
                <a:ea typeface="华文楷体" panose="02010600040101010101" pitchFamily="2" charset="-122"/>
              </a:rPr>
              <a:t>j</a:t>
            </a:r>
            <a:r>
              <a:rPr lang="zh-CN" altLang="en-US" sz="2000" smtClean="0">
                <a:solidFill>
                  <a:srgbClr val="002060"/>
                </a:solidFill>
                <a:latin typeface="华文楷体" panose="02010600040101010101" pitchFamily="2" charset="-122"/>
                <a:ea typeface="华文楷体" panose="02010600040101010101" pitchFamily="2" charset="-122"/>
              </a:rPr>
              <a:t>列的</a:t>
            </a:r>
            <a:r>
              <a:rPr lang="zh-CN" altLang="en-US" sz="2000">
                <a:solidFill>
                  <a:srgbClr val="002060"/>
                </a:solidFill>
                <a:latin typeface="华文楷体" panose="02010600040101010101" pitchFamily="2" charset="-122"/>
                <a:ea typeface="华文楷体" panose="02010600040101010101" pitchFamily="2" charset="-122"/>
              </a:rPr>
              <a:t>神经单元的输出表示</a:t>
            </a:r>
            <a:r>
              <a:rPr lang="zh-CN" altLang="en-US" sz="2000" smtClean="0">
                <a:solidFill>
                  <a:srgbClr val="002060"/>
                </a:solidFill>
                <a:latin typeface="华文楷体" panose="02010600040101010101" pitchFamily="2" charset="-122"/>
                <a:ea typeface="华文楷体" panose="02010600040101010101" pitchFamily="2" charset="-122"/>
              </a:rPr>
              <a:t>为</a:t>
            </a:r>
            <a:r>
              <a:rPr lang="en-US" altLang="zh-CN" sz="2000" smtClean="0">
                <a:solidFill>
                  <a:srgbClr val="002060"/>
                </a:solidFill>
                <a:latin typeface="华文楷体" panose="02010600040101010101" pitchFamily="2" charset="-122"/>
                <a:ea typeface="华文楷体" panose="02010600040101010101" pitchFamily="2" charset="-122"/>
              </a:rPr>
              <a:t>a</a:t>
            </a:r>
            <a:r>
              <a:rPr lang="en-US" altLang="zh-CN" sz="2000" baseline="30000" smtClean="0">
                <a:solidFill>
                  <a:srgbClr val="002060"/>
                </a:solidFill>
                <a:latin typeface="华文楷体" panose="02010600040101010101" pitchFamily="2" charset="-122"/>
                <a:ea typeface="华文楷体" panose="02010600040101010101" pitchFamily="2" charset="-122"/>
              </a:rPr>
              <a:t>I</a:t>
            </a:r>
            <a:r>
              <a:rPr lang="en-US" altLang="zh-CN" sz="2000" baseline="-25000" smtClean="0">
                <a:solidFill>
                  <a:srgbClr val="002060"/>
                </a:solidFill>
                <a:latin typeface="华文楷体" panose="02010600040101010101" pitchFamily="2" charset="-122"/>
                <a:ea typeface="华文楷体" panose="02010600040101010101" pitchFamily="2" charset="-122"/>
              </a:rPr>
              <a:t>ij</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，那么以下关系式成立（ 的上标 </a:t>
            </a:r>
            <a:r>
              <a:rPr lang="en-US" altLang="zh-CN" sz="2000">
                <a:solidFill>
                  <a:srgbClr val="002060"/>
                </a:solidFill>
                <a:latin typeface="华文楷体" panose="02010600040101010101" pitchFamily="2" charset="-122"/>
                <a:ea typeface="华文楷体" panose="02010600040101010101" pitchFamily="2" charset="-122"/>
              </a:rPr>
              <a:t>I </a:t>
            </a:r>
            <a:r>
              <a:rPr lang="zh-CN" altLang="en-US" sz="2000">
                <a:solidFill>
                  <a:srgbClr val="002060"/>
                </a:solidFill>
                <a:latin typeface="华文楷体" panose="02010600040101010101" pitchFamily="2" charset="-122"/>
                <a:ea typeface="华文楷体" panose="02010600040101010101" pitchFamily="2" charset="-122"/>
              </a:rPr>
              <a:t>为 </a:t>
            </a:r>
            <a:r>
              <a:rPr lang="en-US" altLang="zh-CN" sz="2000">
                <a:solidFill>
                  <a:srgbClr val="002060"/>
                </a:solidFill>
                <a:latin typeface="华文楷体" panose="02010600040101010101" pitchFamily="2" charset="-122"/>
                <a:ea typeface="华文楷体" panose="02010600040101010101" pitchFamily="2" charset="-122"/>
              </a:rPr>
              <a:t>Input </a:t>
            </a:r>
            <a:r>
              <a:rPr lang="zh-CN" altLang="en-US" sz="2000" smtClean="0">
                <a:solidFill>
                  <a:srgbClr val="002060"/>
                </a:solidFill>
                <a:latin typeface="华文楷体" panose="02010600040101010101" pitchFamily="2" charset="-122"/>
                <a:ea typeface="华文楷体" panose="02010600040101010101" pitchFamily="2" charset="-122"/>
              </a:rPr>
              <a:t>的</a:t>
            </a:r>
            <a:r>
              <a:rPr lang="zh-CN" altLang="en-US" sz="2000">
                <a:solidFill>
                  <a:srgbClr val="002060"/>
                </a:solidFill>
                <a:latin typeface="华文楷体" panose="02010600040101010101" pitchFamily="2" charset="-122"/>
                <a:ea typeface="华文楷体" panose="02010600040101010101" pitchFamily="2" charset="-122"/>
              </a:rPr>
              <a:t>首字母）。 </a:t>
            </a:r>
            <a:endParaRPr lang="en-US" altLang="zh-CN" sz="2000" smtClean="0">
              <a:solidFill>
                <a:srgbClr val="002060"/>
              </a:solidFill>
              <a:latin typeface="华文楷体" panose="02010600040101010101" pitchFamily="2" charset="-122"/>
              <a:ea typeface="华文楷体" panose="02010600040101010101" pitchFamily="2" charset="-122"/>
            </a:endParaRPr>
          </a:p>
          <a:p>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3.</a:t>
            </a:r>
            <a:r>
              <a:rPr lang="zh-CN" altLang="en-US" sz="2400" b="1" smtClean="0">
                <a:solidFill>
                  <a:srgbClr val="000099"/>
                </a:solidFill>
                <a:latin typeface="华文楷体" panose="02010600040101010101" pitchFamily="2" charset="-122"/>
                <a:ea typeface="华文楷体" panose="02010600040101010101" pitchFamily="2" charset="-122"/>
                <a:sym typeface="+mn-ea"/>
              </a:rPr>
              <a:t>过滤器和卷积层</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之前例子小</a:t>
            </a:r>
            <a:r>
              <a:rPr lang="zh-CN" altLang="en-US" sz="2000">
                <a:solidFill>
                  <a:srgbClr val="002060"/>
                </a:solidFill>
                <a:latin typeface="华文楷体" panose="02010600040101010101" pitchFamily="2" charset="-122"/>
                <a:ea typeface="华文楷体" panose="02010600040101010101" pitchFamily="2" charset="-122"/>
              </a:rPr>
              <a:t>恶魔通过 </a:t>
            </a:r>
            <a:r>
              <a:rPr lang="en-US" altLang="zh-CN" sz="2000">
                <a:solidFill>
                  <a:srgbClr val="002060"/>
                </a:solidFill>
                <a:latin typeface="华文楷体" panose="02010600040101010101" pitchFamily="2" charset="-122"/>
                <a:ea typeface="华文楷体" panose="02010600040101010101" pitchFamily="2" charset="-122"/>
              </a:rPr>
              <a:t>3×3 </a:t>
            </a:r>
            <a:r>
              <a:rPr lang="zh-CN" altLang="en-US" sz="2000">
                <a:solidFill>
                  <a:srgbClr val="002060"/>
                </a:solidFill>
                <a:latin typeface="华文楷体" panose="02010600040101010101" pitchFamily="2" charset="-122"/>
                <a:ea typeface="华文楷体" panose="02010600040101010101" pitchFamily="2" charset="-122"/>
              </a:rPr>
              <a:t>大小的过滤器来</a:t>
            </a:r>
            <a:r>
              <a:rPr lang="zh-CN" altLang="en-US" sz="2000" smtClean="0">
                <a:solidFill>
                  <a:srgbClr val="002060"/>
                </a:solidFill>
                <a:latin typeface="华文楷体" panose="02010600040101010101" pitchFamily="2" charset="-122"/>
                <a:ea typeface="华文楷体" panose="02010600040101010101" pitchFamily="2" charset="-122"/>
              </a:rPr>
              <a:t>扫描图</a:t>
            </a:r>
            <a:r>
              <a:rPr lang="zh-CN" altLang="en-US" sz="2000">
                <a:solidFill>
                  <a:srgbClr val="002060"/>
                </a:solidFill>
                <a:latin typeface="华文楷体" panose="02010600040101010101" pitchFamily="2" charset="-122"/>
                <a:ea typeface="华文楷体" panose="02010600040101010101" pitchFamily="2" charset="-122"/>
              </a:rPr>
              <a:t>像。现在</a:t>
            </a:r>
            <a:r>
              <a:rPr lang="zh-CN" altLang="en-US" sz="2000" smtClean="0">
                <a:solidFill>
                  <a:srgbClr val="002060"/>
                </a:solidFill>
                <a:latin typeface="华文楷体" panose="02010600040101010101" pitchFamily="2" charset="-122"/>
                <a:ea typeface="华文楷体" panose="02010600040101010101" pitchFamily="2" charset="-122"/>
              </a:rPr>
              <a:t>，准备 </a:t>
            </a:r>
            <a:r>
              <a:rPr lang="en-US" altLang="zh-CN" sz="2000">
                <a:solidFill>
                  <a:srgbClr val="002060"/>
                </a:solidFill>
                <a:latin typeface="华文楷体" panose="02010600040101010101" pitchFamily="2" charset="-122"/>
                <a:ea typeface="华文楷体" panose="02010600040101010101" pitchFamily="2" charset="-122"/>
              </a:rPr>
              <a:t>3 </a:t>
            </a:r>
            <a:r>
              <a:rPr lang="zh-CN" altLang="en-US" sz="2000">
                <a:solidFill>
                  <a:srgbClr val="002060"/>
                </a:solidFill>
                <a:latin typeface="华文楷体" panose="02010600040101010101" pitchFamily="2" charset="-122"/>
                <a:ea typeface="华文楷体" panose="02010600040101010101" pitchFamily="2" charset="-122"/>
              </a:rPr>
              <a:t>种</a:t>
            </a:r>
            <a:r>
              <a:rPr lang="zh-CN" altLang="en-US" sz="2000" smtClean="0">
                <a:solidFill>
                  <a:srgbClr val="002060"/>
                </a:solidFill>
                <a:latin typeface="华文楷体" panose="02010600040101010101" pitchFamily="2" charset="-122"/>
                <a:ea typeface="华文楷体" panose="02010600040101010101" pitchFamily="2" charset="-122"/>
              </a:rPr>
              <a:t>过滤器。</a:t>
            </a:r>
            <a:r>
              <a:rPr lang="zh-CN" altLang="en-US" sz="2000">
                <a:solidFill>
                  <a:srgbClr val="002060"/>
                </a:solidFill>
                <a:latin typeface="华文楷体" panose="02010600040101010101" pitchFamily="2" charset="-122"/>
                <a:ea typeface="华文楷体" panose="02010600040101010101" pitchFamily="2" charset="-122"/>
              </a:rPr>
              <a:t>此外，由于过滤器</a:t>
            </a:r>
            <a:r>
              <a:rPr lang="zh-CN" altLang="en-US" sz="2000" smtClean="0">
                <a:solidFill>
                  <a:srgbClr val="002060"/>
                </a:solidFill>
                <a:latin typeface="华文楷体" panose="02010600040101010101" pitchFamily="2" charset="-122"/>
                <a:ea typeface="华文楷体" panose="02010600040101010101" pitchFamily="2" charset="-122"/>
              </a:rPr>
              <a:t>的数值</a:t>
            </a:r>
            <a:r>
              <a:rPr lang="zh-CN" altLang="en-US" sz="2000">
                <a:solidFill>
                  <a:srgbClr val="002060"/>
                </a:solidFill>
                <a:latin typeface="华文楷体" panose="02010600040101010101" pitchFamily="2" charset="-122"/>
                <a:ea typeface="华文楷体" panose="02010600040101010101" pitchFamily="2" charset="-122"/>
              </a:rPr>
              <a:t>是通过对学习数据进行学习而确定的，所以它们是模型的参数。</a:t>
            </a:r>
            <a:r>
              <a:rPr lang="zh-CN" altLang="en-US" sz="2000" smtClean="0">
                <a:solidFill>
                  <a:srgbClr val="002060"/>
                </a:solidFill>
                <a:latin typeface="华文楷体" panose="02010600040101010101" pitchFamily="2" charset="-122"/>
                <a:ea typeface="华文楷体" panose="02010600040101010101" pitchFamily="2" charset="-122"/>
              </a:rPr>
              <a:t>如下</a:t>
            </a:r>
            <a:r>
              <a:rPr lang="zh-CN" altLang="en-US" sz="2000">
                <a:solidFill>
                  <a:srgbClr val="002060"/>
                </a:solidFill>
                <a:latin typeface="华文楷体" panose="02010600040101010101" pitchFamily="2" charset="-122"/>
                <a:ea typeface="华文楷体" panose="02010600040101010101" pitchFamily="2" charset="-122"/>
              </a:rPr>
              <a:t>图所示，这些值表示</a:t>
            </a:r>
            <a:r>
              <a:rPr lang="zh-CN" altLang="en-US" sz="2000" smtClean="0">
                <a:solidFill>
                  <a:srgbClr val="002060"/>
                </a:solidFill>
                <a:latin typeface="华文楷体" panose="02010600040101010101" pitchFamily="2" charset="-122"/>
                <a:ea typeface="华文楷体" panose="02010600040101010101" pitchFamily="2" charset="-122"/>
              </a:rPr>
              <a:t>为</a:t>
            </a:r>
            <a:r>
              <a:rPr lang="en-US" altLang="zh-CN" sz="2000" smtClean="0">
                <a:solidFill>
                  <a:srgbClr val="002060"/>
                </a:solidFill>
                <a:latin typeface="华文楷体" panose="02010600040101010101" pitchFamily="2" charset="-122"/>
                <a:ea typeface="华文楷体" panose="02010600040101010101" pitchFamily="2" charset="-122"/>
              </a:rPr>
              <a:t>w</a:t>
            </a:r>
            <a:r>
              <a:rPr lang="en-US" altLang="zh-CN" sz="2000" baseline="30000" smtClean="0">
                <a:solidFill>
                  <a:srgbClr val="002060"/>
                </a:solidFill>
                <a:latin typeface="华文楷体" panose="02010600040101010101" pitchFamily="2" charset="-122"/>
                <a:ea typeface="华文楷体" panose="02010600040101010101" pitchFamily="2" charset="-122"/>
              </a:rPr>
              <a:t>Fk</a:t>
            </a:r>
            <a:r>
              <a:rPr lang="en-US" altLang="zh-CN" sz="2000" baseline="-25000" smtClean="0">
                <a:solidFill>
                  <a:srgbClr val="002060"/>
                </a:solidFill>
                <a:latin typeface="华文楷体" panose="02010600040101010101" pitchFamily="2" charset="-122"/>
                <a:ea typeface="华文楷体" panose="02010600040101010101" pitchFamily="2" charset="-122"/>
              </a:rPr>
              <a:t>11</a:t>
            </a:r>
            <a:r>
              <a:rPr lang="en-US" altLang="zh-CN" sz="2000" smtClean="0">
                <a:solidFill>
                  <a:srgbClr val="002060"/>
                </a:solidFill>
                <a:latin typeface="华文楷体" panose="02010600040101010101" pitchFamily="2" charset="-122"/>
                <a:ea typeface="华文楷体" panose="02010600040101010101" pitchFamily="2" charset="-122"/>
              </a:rPr>
              <a:t>,w</a:t>
            </a:r>
            <a:r>
              <a:rPr lang="en-US" altLang="zh-CN" sz="2000" baseline="30000" smtClean="0">
                <a:solidFill>
                  <a:srgbClr val="002060"/>
                </a:solidFill>
                <a:latin typeface="华文楷体" panose="02010600040101010101" pitchFamily="2" charset="-122"/>
                <a:ea typeface="华文楷体" panose="02010600040101010101" pitchFamily="2" charset="-122"/>
              </a:rPr>
              <a:t>Fk</a:t>
            </a:r>
            <a:r>
              <a:rPr lang="en-US" altLang="zh-CN" sz="2000" baseline="-25000" smtClean="0">
                <a:solidFill>
                  <a:srgbClr val="002060"/>
                </a:solidFill>
                <a:latin typeface="华文楷体" panose="02010600040101010101" pitchFamily="2" charset="-122"/>
                <a:ea typeface="华文楷体" panose="02010600040101010101" pitchFamily="2" charset="-122"/>
              </a:rPr>
              <a:t>12</a:t>
            </a:r>
            <a:r>
              <a:rPr lang="en-US" altLang="zh-CN" sz="2000" smtClean="0">
                <a:solidFill>
                  <a:srgbClr val="002060"/>
                </a:solidFill>
                <a:latin typeface="华文楷体" panose="02010600040101010101" pitchFamily="2" charset="-122"/>
                <a:ea typeface="华文楷体" panose="02010600040101010101" pitchFamily="2" charset="-122"/>
              </a:rPr>
              <a:t>,…(k=1,2,3)</a:t>
            </a: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4498609" y="1386770"/>
            <a:ext cx="952280" cy="409244"/>
          </a:xfrm>
          <a:prstGeom prst="rect">
            <a:avLst/>
          </a:prstGeom>
        </p:spPr>
      </p:pic>
      <p:pic>
        <p:nvPicPr>
          <p:cNvPr id="4" name="图片 3"/>
          <p:cNvPicPr>
            <a:picLocks noChangeAspect="1"/>
          </p:cNvPicPr>
          <p:nvPr/>
        </p:nvPicPr>
        <p:blipFill>
          <a:blip r:embed="rId2"/>
          <a:stretch>
            <a:fillRect/>
          </a:stretch>
        </p:blipFill>
        <p:spPr>
          <a:xfrm>
            <a:off x="2344515" y="3876033"/>
            <a:ext cx="6825336" cy="221524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371380" y="367380"/>
            <a:ext cx="9900582" cy="1938992"/>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smtClean="0">
                <a:solidFill>
                  <a:srgbClr val="FF0000"/>
                </a:solidFill>
                <a:latin typeface="华文楷体" panose="02010600040101010101" pitchFamily="2" charset="-122"/>
                <a:ea typeface="华文楷体" panose="02010600040101010101" pitchFamily="2" charset="-122"/>
              </a:rPr>
              <a:t>注：</a:t>
            </a:r>
            <a:r>
              <a:rPr lang="zh-CN" altLang="en-US" sz="2000" smtClean="0">
                <a:solidFill>
                  <a:srgbClr val="002060"/>
                </a:solidFill>
                <a:latin typeface="华文楷体" panose="02010600040101010101" pitchFamily="2" charset="-122"/>
                <a:ea typeface="华文楷体" panose="02010600040101010101" pitchFamily="2" charset="-122"/>
              </a:rPr>
              <a:t>过滤器</a:t>
            </a:r>
            <a:r>
              <a:rPr lang="zh-CN" altLang="en-US" sz="2000">
                <a:solidFill>
                  <a:srgbClr val="002060"/>
                </a:solidFill>
                <a:latin typeface="华文楷体" panose="02010600040101010101" pitchFamily="2" charset="-122"/>
                <a:ea typeface="华文楷体" panose="02010600040101010101" pitchFamily="2" charset="-122"/>
              </a:rPr>
              <a:t>的大小通常为 </a:t>
            </a:r>
            <a:r>
              <a:rPr lang="en-US" altLang="zh-CN" sz="2000">
                <a:solidFill>
                  <a:srgbClr val="002060"/>
                </a:solidFill>
                <a:latin typeface="华文楷体" panose="02010600040101010101" pitchFamily="2" charset="-122"/>
                <a:ea typeface="华文楷体" panose="02010600040101010101" pitchFamily="2" charset="-122"/>
              </a:rPr>
              <a:t>5×5</a:t>
            </a:r>
            <a:r>
              <a:rPr lang="zh-CN" altLang="en-US" sz="2000">
                <a:solidFill>
                  <a:srgbClr val="002060"/>
                </a:solidFill>
                <a:latin typeface="华文楷体" panose="02010600040101010101" pitchFamily="2" charset="-122"/>
                <a:ea typeface="华文楷体" panose="02010600040101010101" pitchFamily="2" charset="-122"/>
              </a:rPr>
              <a:t>。本书中为简单起见，使用更为紧凑的 </a:t>
            </a:r>
            <a:r>
              <a:rPr lang="en-US" altLang="zh-CN" sz="2000">
                <a:solidFill>
                  <a:srgbClr val="002060"/>
                </a:solidFill>
                <a:latin typeface="华文楷体" panose="02010600040101010101" pitchFamily="2" charset="-122"/>
                <a:ea typeface="华文楷体" panose="02010600040101010101" pitchFamily="2" charset="-122"/>
              </a:rPr>
              <a:t>3×3 </a:t>
            </a:r>
            <a:r>
              <a:rPr lang="zh-CN" altLang="en-US" sz="2000">
                <a:solidFill>
                  <a:srgbClr val="002060"/>
                </a:solidFill>
                <a:latin typeface="华文楷体" panose="02010600040101010101" pitchFamily="2" charset="-122"/>
                <a:ea typeface="华文楷体" panose="02010600040101010101" pitchFamily="2" charset="-122"/>
              </a:rPr>
              <a:t>大 </a:t>
            </a:r>
            <a:r>
              <a:rPr lang="zh-CN" altLang="en-US" sz="2000" smtClean="0">
                <a:solidFill>
                  <a:srgbClr val="002060"/>
                </a:solidFill>
                <a:latin typeface="华文楷体" panose="02010600040101010101" pitchFamily="2" charset="-122"/>
                <a:ea typeface="华文楷体" panose="02010600040101010101" pitchFamily="2" charset="-122"/>
              </a:rPr>
              <a:t>小</a:t>
            </a:r>
            <a:r>
              <a:rPr lang="zh-CN" altLang="en-US" sz="2000">
                <a:solidFill>
                  <a:srgbClr val="002060"/>
                </a:solidFill>
                <a:latin typeface="华文楷体" panose="02010600040101010101" pitchFamily="2" charset="-122"/>
                <a:ea typeface="华文楷体" panose="02010600040101010101" pitchFamily="2" charset="-122"/>
              </a:rPr>
              <a:t>。此外，也不是必须准备 </a:t>
            </a:r>
            <a:r>
              <a:rPr lang="en-US" altLang="zh-CN" sz="2000">
                <a:solidFill>
                  <a:srgbClr val="002060"/>
                </a:solidFill>
                <a:latin typeface="华文楷体" panose="02010600040101010101" pitchFamily="2" charset="-122"/>
                <a:ea typeface="华文楷体" panose="02010600040101010101" pitchFamily="2" charset="-122"/>
              </a:rPr>
              <a:t>3 </a:t>
            </a:r>
            <a:r>
              <a:rPr lang="zh-CN" altLang="en-US" sz="2000">
                <a:solidFill>
                  <a:srgbClr val="002060"/>
                </a:solidFill>
                <a:latin typeface="华文楷体" panose="02010600040101010101" pitchFamily="2" charset="-122"/>
                <a:ea typeface="华文楷体" panose="02010600040101010101" pitchFamily="2" charset="-122"/>
              </a:rPr>
              <a:t>种过滤器。当计算结果与数据不一致时， </a:t>
            </a:r>
            <a:r>
              <a:rPr lang="zh-CN" altLang="en-US" sz="2000" smtClean="0">
                <a:solidFill>
                  <a:srgbClr val="002060"/>
                </a:solidFill>
                <a:latin typeface="华文楷体" panose="02010600040101010101" pitchFamily="2" charset="-122"/>
                <a:ea typeface="华文楷体" panose="02010600040101010101" pitchFamily="2" charset="-122"/>
              </a:rPr>
              <a:t>需要</a:t>
            </a:r>
            <a:r>
              <a:rPr lang="zh-CN" altLang="en-US" sz="2000">
                <a:solidFill>
                  <a:srgbClr val="002060"/>
                </a:solidFill>
                <a:latin typeface="华文楷体" panose="02010600040101010101" pitchFamily="2" charset="-122"/>
                <a:ea typeface="华文楷体" panose="02010600040101010101" pitchFamily="2" charset="-122"/>
              </a:rPr>
              <a:t>更改这个数目。 </a:t>
            </a:r>
            <a:endParaRPr lang="zh-CN" altLang="en-US" sz="200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现在，利用</a:t>
            </a:r>
            <a:r>
              <a:rPr lang="zh-CN" altLang="en-US" sz="2000">
                <a:solidFill>
                  <a:srgbClr val="002060"/>
                </a:solidFill>
                <a:latin typeface="华文楷体" panose="02010600040101010101" pitchFamily="2" charset="-122"/>
                <a:ea typeface="华文楷体" panose="02010600040101010101" pitchFamily="2" charset="-122"/>
              </a:rPr>
              <a:t>这些过滤器进行卷积</a:t>
            </a:r>
            <a:r>
              <a:rPr lang="zh-CN" altLang="en-US" sz="2000" smtClean="0">
                <a:solidFill>
                  <a:srgbClr val="002060"/>
                </a:solidFill>
                <a:latin typeface="华文楷体" panose="02010600040101010101" pitchFamily="2" charset="-122"/>
                <a:ea typeface="华文楷体" panose="02010600040101010101" pitchFamily="2" charset="-122"/>
              </a:rPr>
              <a:t>处理。</a:t>
            </a:r>
            <a:r>
              <a:rPr lang="zh-CN" altLang="en-US" sz="2000">
                <a:solidFill>
                  <a:srgbClr val="002060"/>
                </a:solidFill>
                <a:latin typeface="华文楷体" panose="02010600040101010101" pitchFamily="2" charset="-122"/>
                <a:ea typeface="华文楷体" panose="02010600040101010101" pitchFamily="2" charset="-122"/>
              </a:rPr>
              <a:t>例如，将</a:t>
            </a:r>
            <a:r>
              <a:rPr lang="zh-CN" altLang="en-US" sz="2000" smtClean="0">
                <a:solidFill>
                  <a:srgbClr val="002060"/>
                </a:solidFill>
                <a:latin typeface="华文楷体" panose="02010600040101010101" pitchFamily="2" charset="-122"/>
                <a:ea typeface="华文楷体" panose="02010600040101010101" pitchFamily="2" charset="-122"/>
              </a:rPr>
              <a:t>输入层从</a:t>
            </a:r>
            <a:r>
              <a:rPr lang="zh-CN" altLang="en-US" sz="2000">
                <a:solidFill>
                  <a:srgbClr val="002060"/>
                </a:solidFill>
                <a:latin typeface="华文楷体" panose="02010600040101010101" pitchFamily="2" charset="-122"/>
                <a:ea typeface="华文楷体" panose="02010600040101010101" pitchFamily="2" charset="-122"/>
              </a:rPr>
              <a:t>左上角开始的 </a:t>
            </a:r>
            <a:r>
              <a:rPr lang="en-US" altLang="zh-CN" sz="2000">
                <a:solidFill>
                  <a:srgbClr val="002060"/>
                </a:solidFill>
                <a:latin typeface="华文楷体" panose="02010600040101010101" pitchFamily="2" charset="-122"/>
                <a:ea typeface="华文楷体" panose="02010600040101010101" pitchFamily="2" charset="-122"/>
              </a:rPr>
              <a:t>3×3 </a:t>
            </a:r>
            <a:r>
              <a:rPr lang="zh-CN" altLang="en-US" sz="2000">
                <a:solidFill>
                  <a:srgbClr val="002060"/>
                </a:solidFill>
                <a:latin typeface="华文楷体" panose="02010600040101010101" pitchFamily="2" charset="-122"/>
                <a:ea typeface="华文楷体" panose="02010600040101010101" pitchFamily="2" charset="-122"/>
              </a:rPr>
              <a:t>区域与过滤器 </a:t>
            </a:r>
            <a:r>
              <a:rPr lang="en-US" altLang="zh-CN" sz="2000">
                <a:solidFill>
                  <a:srgbClr val="002060"/>
                </a:solidFill>
                <a:latin typeface="华文楷体" panose="02010600040101010101" pitchFamily="2" charset="-122"/>
                <a:ea typeface="华文楷体" panose="02010600040101010101" pitchFamily="2" charset="-122"/>
              </a:rPr>
              <a:t>1 </a:t>
            </a:r>
            <a:r>
              <a:rPr lang="zh-CN" altLang="en-US" sz="2000">
                <a:solidFill>
                  <a:srgbClr val="002060"/>
                </a:solidFill>
                <a:latin typeface="华文楷体" panose="02010600040101010101" pitchFamily="2" charset="-122"/>
                <a:ea typeface="华文楷体" panose="02010600040101010101" pitchFamily="2" charset="-122"/>
              </a:rPr>
              <a:t>的对应分量相乘，得到下面的</a:t>
            </a:r>
            <a:r>
              <a:rPr lang="zh-CN" altLang="en-US" sz="2000" smtClean="0">
                <a:solidFill>
                  <a:srgbClr val="002060"/>
                </a:solidFill>
                <a:latin typeface="华文楷体" panose="02010600040101010101" pitchFamily="2" charset="-122"/>
                <a:ea typeface="华文楷体" panose="02010600040101010101" pitchFamily="2" charset="-122"/>
              </a:rPr>
              <a:t>卷积值 </a:t>
            </a:r>
            <a:r>
              <a:rPr lang="en-US" altLang="zh-CN" sz="2000">
                <a:solidFill>
                  <a:srgbClr val="002060"/>
                </a:solidFill>
                <a:latin typeface="华文楷体" panose="02010600040101010101" pitchFamily="2" charset="-122"/>
                <a:ea typeface="华文楷体" panose="02010600040101010101" pitchFamily="2" charset="-122"/>
              </a:rPr>
              <a:t>c</a:t>
            </a:r>
            <a:r>
              <a:rPr lang="en-US" altLang="zh-CN" sz="2000" baseline="30000" smtClean="0">
                <a:solidFill>
                  <a:srgbClr val="002060"/>
                </a:solidFill>
                <a:latin typeface="华文楷体" panose="02010600040101010101" pitchFamily="2" charset="-122"/>
                <a:ea typeface="华文楷体" panose="02010600040101010101" pitchFamily="2" charset="-122"/>
              </a:rPr>
              <a:t>F1</a:t>
            </a:r>
            <a:r>
              <a:rPr lang="en-US" altLang="zh-CN" sz="2000" baseline="-25000" smtClean="0">
                <a:solidFill>
                  <a:srgbClr val="002060"/>
                </a:solidFill>
                <a:latin typeface="华文楷体" panose="02010600040101010101" pitchFamily="2" charset="-122"/>
                <a:ea typeface="华文楷体" panose="02010600040101010101" pitchFamily="2" charset="-122"/>
              </a:rPr>
              <a:t>11</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a:solidFill>
                  <a:srgbClr val="002060"/>
                </a:solidFill>
                <a:latin typeface="华文楷体" panose="02010600040101010101" pitchFamily="2" charset="-122"/>
                <a:ea typeface="华文楷体" panose="02010600040101010101" pitchFamily="2" charset="-122"/>
              </a:rPr>
              <a:t>c </a:t>
            </a:r>
            <a:r>
              <a:rPr lang="zh-CN" altLang="en-US" sz="2000">
                <a:solidFill>
                  <a:srgbClr val="002060"/>
                </a:solidFill>
                <a:latin typeface="华文楷体" panose="02010600040101010101" pitchFamily="2" charset="-122"/>
                <a:ea typeface="华文楷体" panose="02010600040101010101" pitchFamily="2" charset="-122"/>
              </a:rPr>
              <a:t>为 </a:t>
            </a:r>
            <a:r>
              <a:rPr lang="en-US" altLang="zh-CN" sz="2000">
                <a:solidFill>
                  <a:srgbClr val="002060"/>
                </a:solidFill>
                <a:latin typeface="华文楷体" panose="02010600040101010101" pitchFamily="2" charset="-122"/>
                <a:ea typeface="华文楷体" panose="02010600040101010101" pitchFamily="2" charset="-122"/>
              </a:rPr>
              <a:t>convolution </a:t>
            </a:r>
            <a:r>
              <a:rPr lang="zh-CN" altLang="en-US" sz="2000">
                <a:solidFill>
                  <a:srgbClr val="002060"/>
                </a:solidFill>
                <a:latin typeface="华文楷体" panose="02010600040101010101" pitchFamily="2" charset="-122"/>
                <a:ea typeface="华文楷体" panose="02010600040101010101" pitchFamily="2" charset="-122"/>
              </a:rPr>
              <a:t>的首字母）</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p:txBody>
      </p:sp>
      <p:pic>
        <p:nvPicPr>
          <p:cNvPr id="3" name="图片 2"/>
          <p:cNvPicPr>
            <a:picLocks noChangeAspect="1"/>
          </p:cNvPicPr>
          <p:nvPr/>
        </p:nvPicPr>
        <p:blipFill>
          <a:blip r:embed="rId1"/>
          <a:stretch>
            <a:fillRect/>
          </a:stretch>
        </p:blipFill>
        <p:spPr>
          <a:xfrm>
            <a:off x="3074331" y="2428062"/>
            <a:ext cx="5498332" cy="501569"/>
          </a:xfrm>
          <a:prstGeom prst="rect">
            <a:avLst/>
          </a:prstGeom>
        </p:spPr>
      </p:pic>
      <p:pic>
        <p:nvPicPr>
          <p:cNvPr id="6" name="图片 5"/>
          <p:cNvPicPr>
            <a:picLocks noChangeAspect="1"/>
          </p:cNvPicPr>
          <p:nvPr/>
        </p:nvPicPr>
        <p:blipFill>
          <a:blip r:embed="rId2"/>
          <a:stretch>
            <a:fillRect/>
          </a:stretch>
        </p:blipFill>
        <p:spPr>
          <a:xfrm>
            <a:off x="2354290" y="3051321"/>
            <a:ext cx="7550243" cy="2778103"/>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371380" y="775753"/>
            <a:ext cx="9900582" cy="3785652"/>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依次</a:t>
            </a:r>
            <a:r>
              <a:rPr lang="zh-CN" altLang="en-US" sz="2000">
                <a:solidFill>
                  <a:srgbClr val="002060"/>
                </a:solidFill>
                <a:latin typeface="华文楷体" panose="02010600040101010101" pitchFamily="2" charset="-122"/>
                <a:ea typeface="华文楷体" panose="02010600040101010101" pitchFamily="2" charset="-122"/>
              </a:rPr>
              <a:t>滑动过滤器，用同样的方式计算求得卷积值 </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30000" smtClean="0">
                <a:solidFill>
                  <a:srgbClr val="002060"/>
                </a:solidFill>
                <a:latin typeface="华文楷体" panose="02010600040101010101" pitchFamily="2" charset="-122"/>
                <a:ea typeface="华文楷体" panose="02010600040101010101" pitchFamily="2" charset="-122"/>
              </a:rPr>
              <a:t>F1</a:t>
            </a:r>
            <a:r>
              <a:rPr lang="en-US" altLang="zh-CN" sz="2000" baseline="-25000" smtClean="0">
                <a:solidFill>
                  <a:srgbClr val="002060"/>
                </a:solidFill>
                <a:latin typeface="华文楷体" panose="02010600040101010101" pitchFamily="2" charset="-122"/>
                <a:ea typeface="华文楷体" panose="02010600040101010101" pitchFamily="2" charset="-122"/>
              </a:rPr>
              <a:t>12</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30000" smtClean="0">
                <a:solidFill>
                  <a:srgbClr val="002060"/>
                </a:solidFill>
                <a:latin typeface="华文楷体" panose="02010600040101010101" pitchFamily="2" charset="-122"/>
                <a:ea typeface="华文楷体" panose="02010600040101010101" pitchFamily="2" charset="-122"/>
              </a:rPr>
              <a:t>F1</a:t>
            </a:r>
            <a:r>
              <a:rPr lang="en-US" altLang="zh-CN" sz="2000" baseline="-25000" smtClean="0">
                <a:solidFill>
                  <a:srgbClr val="002060"/>
                </a:solidFill>
                <a:latin typeface="华文楷体" panose="02010600040101010101" pitchFamily="2" charset="-122"/>
                <a:ea typeface="华文楷体" panose="02010600040101010101" pitchFamily="2" charset="-122"/>
              </a:rPr>
              <a:t>13</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30000" smtClean="0">
                <a:solidFill>
                  <a:srgbClr val="002060"/>
                </a:solidFill>
                <a:latin typeface="华文楷体" panose="02010600040101010101" pitchFamily="2" charset="-122"/>
                <a:ea typeface="华文楷体" panose="02010600040101010101" pitchFamily="2" charset="-122"/>
              </a:rPr>
              <a:t>F1</a:t>
            </a:r>
            <a:r>
              <a:rPr lang="en-US" altLang="zh-CN" sz="2000" baseline="-25000" smtClean="0">
                <a:solidFill>
                  <a:srgbClr val="002060"/>
                </a:solidFill>
                <a:latin typeface="华文楷体" panose="02010600040101010101" pitchFamily="2" charset="-122"/>
                <a:ea typeface="华文楷体" panose="02010600040101010101" pitchFamily="2" charset="-122"/>
              </a:rPr>
              <a:t>44</a:t>
            </a:r>
            <a:r>
              <a:rPr lang="zh-CN" altLang="en-US" sz="2000" smtClean="0">
                <a:solidFill>
                  <a:srgbClr val="002060"/>
                </a:solidFill>
                <a:latin typeface="华文楷体" panose="02010600040101010101" pitchFamily="2" charset="-122"/>
                <a:ea typeface="华文楷体" panose="02010600040101010101" pitchFamily="2" charset="-122"/>
              </a:rPr>
              <a:t>。得到</a:t>
            </a:r>
            <a:r>
              <a:rPr lang="zh-CN" altLang="en-US" sz="2000">
                <a:solidFill>
                  <a:srgbClr val="002060"/>
                </a:solidFill>
                <a:latin typeface="华文楷体" panose="02010600040101010101" pitchFamily="2" charset="-122"/>
                <a:ea typeface="华文楷体" panose="02010600040101010101" pitchFamily="2" charset="-122"/>
              </a:rPr>
              <a:t>了使用过滤器 </a:t>
            </a:r>
            <a:r>
              <a:rPr lang="en-US" altLang="zh-CN" sz="2000">
                <a:solidFill>
                  <a:srgbClr val="002060"/>
                </a:solidFill>
                <a:latin typeface="华文楷体" panose="02010600040101010101" pitchFamily="2" charset="-122"/>
                <a:ea typeface="华文楷体" panose="02010600040101010101" pitchFamily="2" charset="-122"/>
              </a:rPr>
              <a:t>1 </a:t>
            </a:r>
            <a:r>
              <a:rPr lang="zh-CN" altLang="en-US" sz="2000">
                <a:solidFill>
                  <a:srgbClr val="002060"/>
                </a:solidFill>
                <a:latin typeface="华文楷体" panose="02010600040101010101" pitchFamily="2" charset="-122"/>
                <a:ea typeface="华文楷体" panose="02010600040101010101" pitchFamily="2" charset="-122"/>
              </a:rPr>
              <a:t>的卷积的结果。另外，关于这些</a:t>
            </a:r>
            <a:r>
              <a:rPr lang="zh-CN" altLang="en-US" sz="2000" smtClean="0">
                <a:solidFill>
                  <a:srgbClr val="002060"/>
                </a:solidFill>
                <a:latin typeface="华文楷体" panose="02010600040101010101" pitchFamily="2" charset="-122"/>
                <a:ea typeface="华文楷体" panose="02010600040101010101" pitchFamily="2" charset="-122"/>
              </a:rPr>
              <a:t>数值的</a:t>
            </a:r>
            <a:r>
              <a:rPr lang="zh-CN" altLang="en-US" sz="2000">
                <a:solidFill>
                  <a:srgbClr val="002060"/>
                </a:solidFill>
                <a:latin typeface="华文楷体" panose="02010600040101010101" pitchFamily="2" charset="-122"/>
                <a:ea typeface="华文楷体" panose="02010600040101010101" pitchFamily="2" charset="-122"/>
              </a:rPr>
              <a:t>数学含义，请参照附录 </a:t>
            </a:r>
            <a:r>
              <a:rPr lang="en-US" altLang="zh-CN" sz="2000">
                <a:solidFill>
                  <a:srgbClr val="002060"/>
                </a:solidFill>
                <a:latin typeface="华文楷体" panose="02010600040101010101" pitchFamily="2" charset="-122"/>
                <a:ea typeface="华文楷体" panose="02010600040101010101" pitchFamily="2" charset="-122"/>
              </a:rPr>
              <a:t>C</a:t>
            </a:r>
            <a:r>
              <a:rPr lang="zh-CN" altLang="en-US" sz="200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一般</a:t>
            </a:r>
            <a:r>
              <a:rPr lang="zh-CN" altLang="en-US" sz="2000">
                <a:solidFill>
                  <a:srgbClr val="002060"/>
                </a:solidFill>
                <a:latin typeface="华文楷体" panose="02010600040101010101" pitchFamily="2" charset="-122"/>
                <a:ea typeface="华文楷体" panose="02010600040101010101" pitchFamily="2" charset="-122"/>
              </a:rPr>
              <a:t>地，使用过滤器 的卷积的结果可以如下表示。这里</a:t>
            </a:r>
            <a:r>
              <a:rPr lang="zh-CN" altLang="en-US" sz="2000" smtClean="0">
                <a:solidFill>
                  <a:srgbClr val="002060"/>
                </a:solidFill>
                <a:latin typeface="华文楷体" panose="02010600040101010101" pitchFamily="2" charset="-122"/>
                <a:ea typeface="华文楷体" panose="02010600040101010101" pitchFamily="2" charset="-122"/>
              </a:rPr>
              <a:t>的</a:t>
            </a:r>
            <a:r>
              <a:rPr lang="en-US" altLang="zh-CN" sz="2000" smtClean="0">
                <a:solidFill>
                  <a:srgbClr val="002060"/>
                </a:solidFill>
                <a:latin typeface="华文楷体" panose="02010600040101010101" pitchFamily="2" charset="-122"/>
                <a:ea typeface="华文楷体" panose="02010600040101010101" pitchFamily="2" charset="-122"/>
              </a:rPr>
              <a:t>i</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j</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为输入 </a:t>
            </a:r>
            <a:r>
              <a:rPr lang="zh-CN" altLang="en-US" sz="2000" smtClean="0">
                <a:solidFill>
                  <a:srgbClr val="002060"/>
                </a:solidFill>
                <a:latin typeface="华文楷体" panose="02010600040101010101" pitchFamily="2" charset="-122"/>
                <a:ea typeface="华文楷体" panose="02010600040101010101" pitchFamily="2" charset="-122"/>
              </a:rPr>
              <a:t>层</a:t>
            </a:r>
            <a:r>
              <a:rPr lang="zh-CN" altLang="en-US" sz="2000">
                <a:solidFill>
                  <a:srgbClr val="002060"/>
                </a:solidFill>
                <a:latin typeface="华文楷体" panose="02010600040101010101" pitchFamily="2" charset="-122"/>
                <a:ea typeface="华文楷体" panose="02010600040101010101" pitchFamily="2" charset="-122"/>
              </a:rPr>
              <a:t>中与过滤器对应的区域的起始行列编号</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i</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j</a:t>
            </a:r>
            <a:r>
              <a:rPr lang="zh-CN" altLang="en-US" sz="2000" smtClean="0">
                <a:solidFill>
                  <a:srgbClr val="002060"/>
                </a:solidFill>
                <a:latin typeface="华文楷体" panose="02010600040101010101" pitchFamily="2" charset="-122"/>
                <a:ea typeface="华文楷体" panose="02010600040101010101" pitchFamily="2" charset="-122"/>
              </a:rPr>
              <a:t>为 </a:t>
            </a:r>
            <a:r>
              <a:rPr lang="en-US" altLang="zh-CN" sz="2000">
                <a:solidFill>
                  <a:srgbClr val="002060"/>
                </a:solidFill>
                <a:latin typeface="华文楷体" panose="02010600040101010101" pitchFamily="2" charset="-122"/>
                <a:ea typeface="华文楷体" panose="02010600040101010101" pitchFamily="2" charset="-122"/>
              </a:rPr>
              <a:t>4 </a:t>
            </a:r>
            <a:r>
              <a:rPr lang="zh-CN" altLang="en-US" sz="2000">
                <a:solidFill>
                  <a:srgbClr val="002060"/>
                </a:solidFill>
                <a:latin typeface="华文楷体" panose="02010600040101010101" pitchFamily="2" charset="-122"/>
                <a:ea typeface="华文楷体" panose="02010600040101010101" pitchFamily="2" charset="-122"/>
              </a:rPr>
              <a:t>以下的自然数）。 </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sym typeface="+mn-ea"/>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1750616" y="3657934"/>
            <a:ext cx="7063092" cy="573388"/>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415768" y="877391"/>
            <a:ext cx="9900582" cy="510011"/>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这样得到</a:t>
            </a:r>
            <a:r>
              <a:rPr lang="zh-CN" altLang="en-US" sz="2000">
                <a:solidFill>
                  <a:srgbClr val="002060"/>
                </a:solidFill>
                <a:latin typeface="华文楷体" panose="02010600040101010101" pitchFamily="2" charset="-122"/>
                <a:ea typeface="华文楷体" panose="02010600040101010101" pitchFamily="2" charset="-122"/>
              </a:rPr>
              <a:t>的数值集合就形成特征映射</a:t>
            </a:r>
            <a:r>
              <a:rPr lang="zh-CN" altLang="en-US" sz="2000" smtClean="0">
                <a:solidFill>
                  <a:srgbClr val="002060"/>
                </a:solidFill>
                <a:latin typeface="华文楷体" panose="02010600040101010101" pitchFamily="2" charset="-122"/>
                <a:ea typeface="华文楷体" panose="02010600040101010101" pitchFamily="2" charset="-122"/>
              </a:rPr>
              <a:t>。给</a:t>
            </a:r>
            <a:r>
              <a:rPr lang="zh-CN" altLang="en-US" sz="2000">
                <a:solidFill>
                  <a:srgbClr val="002060"/>
                </a:solidFill>
                <a:latin typeface="华文楷体" panose="02010600040101010101" pitchFamily="2" charset="-122"/>
                <a:ea typeface="华文楷体" panose="02010600040101010101" pitchFamily="2" charset="-122"/>
              </a:rPr>
              <a:t>这些卷积值加上一个不</a:t>
            </a:r>
            <a:r>
              <a:rPr lang="zh-CN" altLang="en-US" sz="2000" smtClean="0">
                <a:solidFill>
                  <a:srgbClr val="002060"/>
                </a:solidFill>
                <a:latin typeface="华文楷体" panose="02010600040101010101" pitchFamily="2" charset="-122"/>
                <a:ea typeface="华文楷体" panose="02010600040101010101" pitchFamily="2" charset="-122"/>
              </a:rPr>
              <a:t>依赖于</a:t>
            </a:r>
            <a:r>
              <a:rPr lang="en-US" altLang="zh-CN" sz="2000" smtClean="0">
                <a:solidFill>
                  <a:srgbClr val="002060"/>
                </a:solidFill>
                <a:latin typeface="华文楷体" panose="02010600040101010101" pitchFamily="2" charset="-122"/>
                <a:ea typeface="华文楷体" panose="02010600040101010101" pitchFamily="2" charset="-122"/>
              </a:rPr>
              <a:t>i</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j</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的数 </a:t>
            </a:r>
            <a:r>
              <a:rPr lang="en-US" altLang="zh-CN" sz="2000" smtClean="0">
                <a:solidFill>
                  <a:srgbClr val="002060"/>
                </a:solidFill>
                <a:latin typeface="华文楷体" panose="02010600040101010101" pitchFamily="2" charset="-122"/>
                <a:ea typeface="华文楷体" panose="02010600040101010101" pitchFamily="2" charset="-122"/>
              </a:rPr>
              <a:t>b</a:t>
            </a:r>
            <a:r>
              <a:rPr lang="en-US" altLang="zh-CN" sz="2000" baseline="30000" smtClean="0">
                <a:solidFill>
                  <a:srgbClr val="002060"/>
                </a:solidFill>
                <a:latin typeface="华文楷体" panose="02010600040101010101" pitchFamily="2" charset="-122"/>
                <a:ea typeface="华文楷体" panose="02010600040101010101" pitchFamily="2" charset="-122"/>
              </a:rPr>
              <a:t>Fk</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p:txBody>
      </p:sp>
      <p:pic>
        <p:nvPicPr>
          <p:cNvPr id="4" name="图片 3"/>
          <p:cNvPicPr>
            <a:picLocks noChangeAspect="1"/>
          </p:cNvPicPr>
          <p:nvPr/>
        </p:nvPicPr>
        <p:blipFill>
          <a:blip r:embed="rId1"/>
          <a:stretch>
            <a:fillRect/>
          </a:stretch>
        </p:blipFill>
        <p:spPr>
          <a:xfrm>
            <a:off x="1546429" y="1572573"/>
            <a:ext cx="10000802" cy="649679"/>
          </a:xfrm>
          <a:prstGeom prst="rect">
            <a:avLst/>
          </a:prstGeom>
        </p:spPr>
      </p:pic>
      <p:pic>
        <p:nvPicPr>
          <p:cNvPr id="3" name="图片 2"/>
          <p:cNvPicPr>
            <a:picLocks noChangeAspect="1"/>
          </p:cNvPicPr>
          <p:nvPr/>
        </p:nvPicPr>
        <p:blipFill>
          <a:blip r:embed="rId2"/>
          <a:stretch>
            <a:fillRect/>
          </a:stretch>
        </p:blipFill>
        <p:spPr>
          <a:xfrm>
            <a:off x="1854357" y="2531647"/>
            <a:ext cx="7465992" cy="330986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486789" y="442385"/>
            <a:ext cx="9900582" cy="1477328"/>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考虑以</a:t>
            </a:r>
            <a:r>
              <a:rPr lang="en-US" altLang="zh-CN" sz="2000" smtClean="0">
                <a:solidFill>
                  <a:srgbClr val="002060"/>
                </a:solidFill>
                <a:latin typeface="华文楷体" panose="02010600040101010101" pitchFamily="2" charset="-122"/>
                <a:ea typeface="华文楷体" panose="02010600040101010101" pitchFamily="2" charset="-122"/>
              </a:rPr>
              <a:t>z</a:t>
            </a:r>
            <a:r>
              <a:rPr lang="en-US" altLang="zh-CN" sz="2000" baseline="30000" smtClean="0">
                <a:solidFill>
                  <a:srgbClr val="002060"/>
                </a:solidFill>
                <a:latin typeface="华文楷体" panose="02010600040101010101" pitchFamily="2" charset="-122"/>
                <a:ea typeface="华文楷体" panose="02010600040101010101" pitchFamily="2" charset="-122"/>
              </a:rPr>
              <a:t>Fk</a:t>
            </a:r>
            <a:r>
              <a:rPr lang="en-US" altLang="zh-CN" sz="2000" smtClean="0">
                <a:solidFill>
                  <a:srgbClr val="002060"/>
                </a:solidFill>
                <a:latin typeface="华文楷体" panose="02010600040101010101" pitchFamily="2" charset="-122"/>
                <a:ea typeface="华文楷体" panose="02010600040101010101" pitchFamily="2" charset="-122"/>
              </a:rPr>
              <a:t>ij</a:t>
            </a:r>
            <a:r>
              <a:rPr lang="zh-CN" altLang="en-US" sz="2000" smtClean="0">
                <a:solidFill>
                  <a:srgbClr val="002060"/>
                </a:solidFill>
                <a:latin typeface="华文楷体" panose="02010600040101010101" pitchFamily="2" charset="-122"/>
                <a:ea typeface="华文楷体" panose="02010600040101010101" pitchFamily="2" charset="-122"/>
              </a:rPr>
              <a:t> 作为</a:t>
            </a:r>
            <a:r>
              <a:rPr lang="zh-CN" altLang="en-US" sz="2000">
                <a:solidFill>
                  <a:srgbClr val="002060"/>
                </a:solidFill>
                <a:latin typeface="华文楷体" panose="02010600040101010101" pitchFamily="2" charset="-122"/>
                <a:ea typeface="华文楷体" panose="02010600040101010101" pitchFamily="2" charset="-122"/>
              </a:rPr>
              <a:t>加权输入的神经单元，这种神经单元的集合形成卷积层 </a:t>
            </a:r>
            <a:r>
              <a:rPr lang="zh-CN" altLang="en-US" sz="2000" smtClean="0">
                <a:solidFill>
                  <a:srgbClr val="002060"/>
                </a:solidFill>
                <a:latin typeface="华文楷体" panose="02010600040101010101" pitchFamily="2" charset="-122"/>
                <a:ea typeface="华文楷体" panose="02010600040101010101" pitchFamily="2" charset="-122"/>
              </a:rPr>
              <a:t>的</a:t>
            </a:r>
            <a:r>
              <a:rPr lang="zh-CN" altLang="en-US" sz="2000">
                <a:solidFill>
                  <a:srgbClr val="002060"/>
                </a:solidFill>
                <a:latin typeface="华文楷体" panose="02010600040101010101" pitchFamily="2" charset="-122"/>
                <a:ea typeface="华文楷体" panose="02010600040101010101" pitchFamily="2" charset="-122"/>
              </a:rPr>
              <a:t>一个子层。 </a:t>
            </a:r>
            <a:endParaRPr lang="zh-CN" altLang="en-US" sz="2000">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000" smtClean="0">
                <a:solidFill>
                  <a:srgbClr val="002060"/>
                </a:solidFill>
                <a:latin typeface="华文楷体" panose="02010600040101010101" pitchFamily="2" charset="-122"/>
                <a:ea typeface="华文楷体" panose="02010600040101010101" pitchFamily="2" charset="-122"/>
              </a:rPr>
              <a:t>b</a:t>
            </a:r>
            <a:r>
              <a:rPr lang="en-US" altLang="zh-CN" sz="2000" baseline="30000" smtClean="0">
                <a:solidFill>
                  <a:srgbClr val="002060"/>
                </a:solidFill>
                <a:latin typeface="华文楷体" panose="02010600040101010101" pitchFamily="2" charset="-122"/>
                <a:ea typeface="华文楷体" panose="02010600040101010101" pitchFamily="2" charset="-122"/>
              </a:rPr>
              <a:t>Fk</a:t>
            </a:r>
            <a:r>
              <a:rPr lang="zh-CN" altLang="en-US" sz="2000" smtClean="0">
                <a:solidFill>
                  <a:srgbClr val="002060"/>
                </a:solidFill>
                <a:latin typeface="华文楷体" panose="02010600040101010101" pitchFamily="2" charset="-122"/>
                <a:ea typeface="华文楷体" panose="02010600040101010101" pitchFamily="2" charset="-122"/>
              </a:rPr>
              <a:t>为</a:t>
            </a:r>
            <a:r>
              <a:rPr lang="zh-CN" altLang="en-US" sz="2000">
                <a:solidFill>
                  <a:srgbClr val="002060"/>
                </a:solidFill>
                <a:latin typeface="华文楷体" panose="02010600040101010101" pitchFamily="2" charset="-122"/>
                <a:ea typeface="华文楷体" panose="02010600040101010101" pitchFamily="2" charset="-122"/>
              </a:rPr>
              <a:t>卷积层共同的偏置。 </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00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    </a:t>
            </a:r>
            <a:r>
              <a:rPr lang="zh-CN" altLang="en-US" sz="2000" smtClean="0">
                <a:solidFill>
                  <a:srgbClr val="002060"/>
                </a:solidFill>
                <a:latin typeface="华文楷体" panose="02010600040101010101" pitchFamily="2" charset="-122"/>
                <a:ea typeface="华文楷体" panose="02010600040101010101" pitchFamily="2" charset="-122"/>
              </a:rPr>
              <a:t>激活函数</a:t>
            </a:r>
            <a:r>
              <a:rPr lang="zh-CN" altLang="en-US" sz="2000">
                <a:solidFill>
                  <a:srgbClr val="002060"/>
                </a:solidFill>
                <a:latin typeface="华文楷体" panose="02010600040101010101" pitchFamily="2" charset="-122"/>
                <a:ea typeface="华文楷体" panose="02010600040101010101" pitchFamily="2" charset="-122"/>
              </a:rPr>
              <a:t>为 </a:t>
            </a:r>
            <a:r>
              <a:rPr lang="en-US" altLang="zh-CN" sz="2000" smtClean="0">
                <a:solidFill>
                  <a:srgbClr val="002060"/>
                </a:solidFill>
                <a:latin typeface="华文楷体" panose="02010600040101010101" pitchFamily="2" charset="-122"/>
                <a:ea typeface="华文楷体" panose="02010600040101010101" pitchFamily="2" charset="-122"/>
              </a:rPr>
              <a:t>a(z)</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对于加权输入 </a:t>
            </a:r>
            <a:r>
              <a:rPr lang="en-US" altLang="zh-CN" sz="2000" smtClean="0">
                <a:solidFill>
                  <a:srgbClr val="002060"/>
                </a:solidFill>
                <a:latin typeface="华文楷体" panose="02010600040101010101" pitchFamily="2" charset="-122"/>
                <a:ea typeface="华文楷体" panose="02010600040101010101" pitchFamily="2" charset="-122"/>
              </a:rPr>
              <a:t>z</a:t>
            </a:r>
            <a:r>
              <a:rPr lang="en-US" altLang="zh-CN" sz="2000" baseline="30000" smtClean="0">
                <a:solidFill>
                  <a:srgbClr val="002060"/>
                </a:solidFill>
                <a:latin typeface="华文楷体" panose="02010600040101010101" pitchFamily="2" charset="-122"/>
                <a:ea typeface="华文楷体" panose="02010600040101010101" pitchFamily="2" charset="-122"/>
              </a:rPr>
              <a:t>Fk</a:t>
            </a:r>
            <a:r>
              <a:rPr lang="en-US" altLang="zh-CN" sz="2000" baseline="-25000" smtClean="0">
                <a:solidFill>
                  <a:srgbClr val="002060"/>
                </a:solidFill>
                <a:latin typeface="华文楷体" panose="02010600040101010101" pitchFamily="2" charset="-122"/>
                <a:ea typeface="华文楷体" panose="02010600040101010101" pitchFamily="2" charset="-122"/>
              </a:rPr>
              <a:t>ij</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神经单元的输出 </a:t>
            </a:r>
            <a:r>
              <a:rPr lang="en-US" altLang="zh-CN" sz="2000" smtClean="0">
                <a:solidFill>
                  <a:srgbClr val="002060"/>
                </a:solidFill>
                <a:latin typeface="华文楷体" panose="02010600040101010101" pitchFamily="2" charset="-122"/>
                <a:ea typeface="华文楷体" panose="02010600040101010101" pitchFamily="2" charset="-122"/>
              </a:rPr>
              <a:t>a</a:t>
            </a:r>
            <a:r>
              <a:rPr lang="en-US" altLang="zh-CN" sz="2000" baseline="30000" smtClean="0">
                <a:solidFill>
                  <a:srgbClr val="002060"/>
                </a:solidFill>
                <a:latin typeface="华文楷体" panose="02010600040101010101" pitchFamily="2" charset="-122"/>
                <a:ea typeface="华文楷体" panose="02010600040101010101" pitchFamily="2" charset="-122"/>
              </a:rPr>
              <a:t>Fk</a:t>
            </a:r>
            <a:r>
              <a:rPr lang="en-US" altLang="zh-CN" sz="2000" baseline="-25000" smtClean="0">
                <a:solidFill>
                  <a:srgbClr val="002060"/>
                </a:solidFill>
                <a:latin typeface="华文楷体" panose="02010600040101010101" pitchFamily="2" charset="-122"/>
                <a:ea typeface="华文楷体" panose="02010600040101010101" pitchFamily="2" charset="-122"/>
              </a:rPr>
              <a:t>ij</a:t>
            </a:r>
            <a:r>
              <a:rPr lang="zh-CN" altLang="en-US" sz="2000" smtClean="0">
                <a:solidFill>
                  <a:srgbClr val="002060"/>
                </a:solidFill>
                <a:latin typeface="华文楷体" panose="02010600040101010101" pitchFamily="2" charset="-122"/>
                <a:ea typeface="华文楷体" panose="02010600040101010101" pitchFamily="2" charset="-122"/>
              </a:rPr>
              <a:t>可以如下表示</a:t>
            </a:r>
            <a:r>
              <a:rPr lang="zh-CN" altLang="en-US" sz="2000">
                <a:solidFill>
                  <a:srgbClr val="002060"/>
                </a:solidFill>
                <a:latin typeface="华文楷体" panose="02010600040101010101" pitchFamily="2" charset="-122"/>
                <a:ea typeface="华文楷体" panose="02010600040101010101" pitchFamily="2" charset="-122"/>
              </a:rPr>
              <a:t>。</a:t>
            </a: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3012696" y="1994718"/>
            <a:ext cx="4273855" cy="532051"/>
          </a:xfrm>
          <a:prstGeom prst="rect">
            <a:avLst/>
          </a:prstGeom>
        </p:spPr>
      </p:pic>
      <p:pic>
        <p:nvPicPr>
          <p:cNvPr id="6" name="图片 5"/>
          <p:cNvPicPr>
            <a:picLocks noChangeAspect="1"/>
          </p:cNvPicPr>
          <p:nvPr/>
        </p:nvPicPr>
        <p:blipFill>
          <a:blip r:embed="rId2"/>
          <a:stretch>
            <a:fillRect/>
          </a:stretch>
        </p:blipFill>
        <p:spPr>
          <a:xfrm>
            <a:off x="2151995" y="2601774"/>
            <a:ext cx="6993491" cy="3387599"/>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486789" y="442385"/>
            <a:ext cx="9900582" cy="4247317"/>
          </a:xfrm>
          <a:prstGeom prst="rect">
            <a:avLst/>
          </a:prstGeom>
        </p:spPr>
        <p:txBody>
          <a:bodyPr wrap="square">
            <a:spAutoFit/>
          </a:bodyPr>
          <a:lstStyle/>
          <a:p>
            <a:pPr>
              <a:lnSpc>
                <a:spcPct val="150000"/>
              </a:lnSpc>
            </a:pP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a:solidFill>
                  <a:srgbClr val="005DFF"/>
                </a:solidFill>
                <a:latin typeface="华文楷体" panose="02010600040101010101" pitchFamily="2" charset="-122"/>
                <a:ea typeface="华文楷体" panose="02010600040101010101" pitchFamily="2" charset="-122"/>
              </a:rPr>
              <a:t>问题</a:t>
            </a: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 </a:t>
            </a:r>
            <a:r>
              <a:rPr lang="zh-CN" altLang="en-US" sz="2000" b="1">
                <a:solidFill>
                  <a:srgbClr val="005DFF"/>
                </a:solidFill>
                <a:latin typeface="华文楷体" panose="02010600040101010101" pitchFamily="2" charset="-122"/>
                <a:ea typeface="华文楷体" panose="02010600040101010101" pitchFamily="2" charset="-122"/>
              </a:rPr>
              <a:t>试着写出卷积层第 </a:t>
            </a:r>
            <a:r>
              <a:rPr lang="en-US" altLang="zh-CN" sz="2000" b="1">
                <a:solidFill>
                  <a:srgbClr val="005DFF"/>
                </a:solidFill>
                <a:latin typeface="华文楷体" panose="02010600040101010101" pitchFamily="2" charset="-122"/>
                <a:ea typeface="华文楷体" panose="02010600040101010101" pitchFamily="2" charset="-122"/>
              </a:rPr>
              <a:t>1 </a:t>
            </a:r>
            <a:r>
              <a:rPr lang="zh-CN" altLang="en-US" sz="2000" b="1">
                <a:solidFill>
                  <a:srgbClr val="005DFF"/>
                </a:solidFill>
                <a:latin typeface="华文楷体" panose="02010600040101010101" pitchFamily="2" charset="-122"/>
                <a:ea typeface="华文楷体" panose="02010600040101010101" pitchFamily="2" charset="-122"/>
              </a:rPr>
              <a:t>个子层的 </a:t>
            </a:r>
            <a:r>
              <a:rPr lang="en-US" altLang="zh-CN" sz="2000" b="1">
                <a:solidFill>
                  <a:srgbClr val="005DFF"/>
                </a:solidFill>
                <a:latin typeface="华文楷体" panose="02010600040101010101" pitchFamily="2" charset="-122"/>
                <a:ea typeface="华文楷体" panose="02010600040101010101" pitchFamily="2" charset="-122"/>
              </a:rPr>
              <a:t>1 </a:t>
            </a:r>
            <a:r>
              <a:rPr lang="zh-CN" altLang="en-US" sz="2000" b="1">
                <a:solidFill>
                  <a:srgbClr val="005DFF"/>
                </a:solidFill>
                <a:latin typeface="华文楷体" panose="02010600040101010101" pitchFamily="2" charset="-122"/>
                <a:ea typeface="华文楷体" panose="02010600040101010101" pitchFamily="2" charset="-122"/>
              </a:rPr>
              <a:t>行 </a:t>
            </a:r>
            <a:r>
              <a:rPr lang="en-US" altLang="zh-CN" sz="2000" b="1">
                <a:solidFill>
                  <a:srgbClr val="005DFF"/>
                </a:solidFill>
                <a:latin typeface="华文楷体" panose="02010600040101010101" pitchFamily="2" charset="-122"/>
                <a:ea typeface="华文楷体" panose="02010600040101010101" pitchFamily="2" charset="-122"/>
              </a:rPr>
              <a:t>2 </a:t>
            </a:r>
            <a:r>
              <a:rPr lang="zh-CN" altLang="en-US" sz="2000" b="1">
                <a:solidFill>
                  <a:srgbClr val="005DFF"/>
                </a:solidFill>
                <a:latin typeface="华文楷体" panose="02010600040101010101" pitchFamily="2" charset="-122"/>
                <a:ea typeface="华文楷体" panose="02010600040101010101" pitchFamily="2" charset="-122"/>
              </a:rPr>
              <a:t>列的神经单元的加权输 </a:t>
            </a:r>
            <a:r>
              <a:rPr lang="zh-CN" altLang="en-US" sz="2000" b="1" smtClean="0">
                <a:solidFill>
                  <a:srgbClr val="005DFF"/>
                </a:solidFill>
                <a:latin typeface="华文楷体" panose="02010600040101010101" pitchFamily="2" charset="-122"/>
                <a:ea typeface="华文楷体" panose="02010600040101010101" pitchFamily="2" charset="-122"/>
              </a:rPr>
              <a:t>入 </a:t>
            </a:r>
            <a:r>
              <a:rPr lang="en-US" altLang="zh-CN" sz="2000" b="1" smtClean="0">
                <a:solidFill>
                  <a:srgbClr val="005DFF"/>
                </a:solidFill>
                <a:latin typeface="华文楷体" panose="02010600040101010101" pitchFamily="2" charset="-122"/>
                <a:ea typeface="华文楷体" panose="02010600040101010101" pitchFamily="2" charset="-122"/>
              </a:rPr>
              <a:t>z</a:t>
            </a:r>
            <a:r>
              <a:rPr lang="en-US" altLang="zh-CN" sz="2000" b="1" baseline="30000" smtClean="0">
                <a:solidFill>
                  <a:srgbClr val="005DFF"/>
                </a:solidFill>
                <a:latin typeface="华文楷体" panose="02010600040101010101" pitchFamily="2" charset="-122"/>
                <a:ea typeface="华文楷体" panose="02010600040101010101" pitchFamily="2" charset="-122"/>
              </a:rPr>
              <a:t>F1</a:t>
            </a:r>
            <a:r>
              <a:rPr lang="en-US" altLang="zh-CN" sz="2000" b="1" baseline="-25000" smtClean="0">
                <a:solidFill>
                  <a:srgbClr val="005DFF"/>
                </a:solidFill>
                <a:latin typeface="华文楷体" panose="02010600040101010101" pitchFamily="2" charset="-122"/>
                <a:ea typeface="华文楷体" panose="02010600040101010101" pitchFamily="2" charset="-122"/>
              </a:rPr>
              <a:t>12</a:t>
            </a:r>
            <a:r>
              <a:rPr lang="zh-CN" altLang="en-US" sz="2000" b="1" smtClean="0">
                <a:solidFill>
                  <a:srgbClr val="005DFF"/>
                </a:solidFill>
                <a:latin typeface="华文楷体" panose="02010600040101010101" pitchFamily="2" charset="-122"/>
                <a:ea typeface="华文楷体" panose="02010600040101010101" pitchFamily="2" charset="-122"/>
              </a:rPr>
              <a:t>与</a:t>
            </a:r>
            <a:r>
              <a:rPr lang="zh-CN" altLang="en-US" sz="2000" b="1">
                <a:solidFill>
                  <a:srgbClr val="005DFF"/>
                </a:solidFill>
                <a:latin typeface="华文楷体" panose="02010600040101010101" pitchFamily="2" charset="-122"/>
                <a:ea typeface="华文楷体" panose="02010600040101010101" pitchFamily="2" charset="-122"/>
              </a:rPr>
              <a:t>输出 </a:t>
            </a:r>
            <a:r>
              <a:rPr lang="zh-CN" altLang="en-US" sz="2000" b="1" smtClean="0">
                <a:solidFill>
                  <a:srgbClr val="005DFF"/>
                </a:solidFill>
                <a:latin typeface="华文楷体" panose="02010600040101010101" pitchFamily="2" charset="-122"/>
                <a:ea typeface="华文楷体" panose="02010600040101010101" pitchFamily="2" charset="-122"/>
              </a:rPr>
              <a:t>的式子</a:t>
            </a:r>
            <a:r>
              <a:rPr lang="en-US" altLang="zh-CN" sz="2000" b="1" smtClean="0">
                <a:solidFill>
                  <a:srgbClr val="005DFF"/>
                </a:solidFill>
                <a:latin typeface="华文楷体" panose="02010600040101010101" pitchFamily="2" charset="-122"/>
                <a:ea typeface="华文楷体" panose="02010600040101010101" pitchFamily="2" charset="-122"/>
              </a:rPr>
              <a:t>a</a:t>
            </a:r>
            <a:r>
              <a:rPr lang="en-US" altLang="zh-CN" sz="2000" b="1" baseline="30000" smtClean="0">
                <a:solidFill>
                  <a:srgbClr val="005DFF"/>
                </a:solidFill>
                <a:latin typeface="华文楷体" panose="02010600040101010101" pitchFamily="2" charset="-122"/>
                <a:ea typeface="华文楷体" panose="02010600040101010101" pitchFamily="2" charset="-122"/>
              </a:rPr>
              <a:t>F1</a:t>
            </a:r>
            <a:r>
              <a:rPr lang="en-US" altLang="zh-CN" sz="2000" b="1" baseline="-25000" smtClean="0">
                <a:solidFill>
                  <a:srgbClr val="005DFF"/>
                </a:solidFill>
                <a:latin typeface="华文楷体" panose="02010600040101010101" pitchFamily="2" charset="-122"/>
                <a:ea typeface="华文楷体" panose="02010600040101010101" pitchFamily="2" charset="-122"/>
              </a:rPr>
              <a:t>12</a:t>
            </a:r>
            <a:r>
              <a:rPr lang="zh-CN" altLang="en-US" sz="2000" b="1" smtClean="0">
                <a:solidFill>
                  <a:srgbClr val="005DFF"/>
                </a:solidFill>
                <a:latin typeface="华文楷体" panose="02010600040101010101" pitchFamily="2" charset="-122"/>
                <a:ea typeface="华文楷体" panose="02010600040101010101" pitchFamily="2" charset="-122"/>
              </a:rPr>
              <a:t>。</a:t>
            </a:r>
            <a:r>
              <a:rPr lang="zh-CN" altLang="en-US" sz="2000" b="1">
                <a:solidFill>
                  <a:srgbClr val="005DFF"/>
                </a:solidFill>
                <a:latin typeface="华文楷体" panose="02010600040101010101" pitchFamily="2" charset="-122"/>
                <a:ea typeface="华文楷体" panose="02010600040101010101" pitchFamily="2" charset="-122"/>
              </a:rPr>
              <a:t>激活函数为 </a:t>
            </a:r>
            <a:r>
              <a:rPr lang="en-US" altLang="zh-CN" sz="2000" b="1">
                <a:solidFill>
                  <a:srgbClr val="005DFF"/>
                </a:solidFill>
                <a:latin typeface="华文楷体" panose="02010600040101010101" pitchFamily="2" charset="-122"/>
                <a:ea typeface="华文楷体" panose="02010600040101010101" pitchFamily="2" charset="-122"/>
              </a:rPr>
              <a:t>Sigmoid </a:t>
            </a:r>
            <a:r>
              <a:rPr lang="zh-CN" altLang="en-US" sz="2000" b="1">
                <a:solidFill>
                  <a:srgbClr val="005DFF"/>
                </a:solidFill>
                <a:latin typeface="华文楷体" panose="02010600040101010101" pitchFamily="2" charset="-122"/>
                <a:ea typeface="华文楷体" panose="02010600040101010101" pitchFamily="2" charset="-122"/>
              </a:rPr>
              <a:t>函数</a:t>
            </a:r>
            <a:r>
              <a:rPr lang="zh-CN" altLang="en-US" sz="2000" b="1" smtClean="0">
                <a:solidFill>
                  <a:srgbClr val="005DFF"/>
                </a:solidFill>
                <a:latin typeface="华文楷体" panose="02010600040101010101" pitchFamily="2" charset="-122"/>
                <a:ea typeface="华文楷体" panose="02010600040101010101" pitchFamily="2" charset="-122"/>
              </a:rPr>
              <a:t>。</a:t>
            </a: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r>
              <a:rPr lang="zh-CN" altLang="en-US" sz="2000" b="1" smtClean="0">
                <a:solidFill>
                  <a:srgbClr val="002060"/>
                </a:solidFill>
                <a:latin typeface="华文楷体" panose="02010600040101010101" pitchFamily="2" charset="-122"/>
                <a:ea typeface="华文楷体" panose="02010600040101010101" pitchFamily="2" charset="-122"/>
                <a:sym typeface="+mn-ea"/>
              </a:rPr>
              <a:t>解：  </a:t>
            </a:r>
            <a:r>
              <a:rPr lang="en-US" altLang="zh-CN" sz="2000" b="1" smtClean="0">
                <a:solidFill>
                  <a:srgbClr val="002060"/>
                </a:solidFill>
                <a:latin typeface="华文楷体" panose="02010600040101010101" pitchFamily="2" charset="-122"/>
                <a:ea typeface="华文楷体" panose="02010600040101010101" pitchFamily="2" charset="-122"/>
                <a:sym typeface="+mn-ea"/>
              </a:rPr>
              <a:t>1.</a:t>
            </a: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sym typeface="+mn-ea"/>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a:p>
            <a:pPr>
              <a:lnSpc>
                <a:spcPct val="150000"/>
              </a:lnSpc>
            </a:pPr>
            <a:r>
              <a:rPr lang="en-US" altLang="zh-CN" sz="2000" b="1">
                <a:solidFill>
                  <a:srgbClr val="002060"/>
                </a:solidFill>
                <a:latin typeface="华文楷体" panose="02010600040101010101" pitchFamily="2" charset="-122"/>
                <a:ea typeface="华文楷体" panose="02010600040101010101" pitchFamily="2" charset="-122"/>
                <a:sym typeface="+mn-ea"/>
              </a:rPr>
              <a:t> </a:t>
            </a:r>
            <a:r>
              <a:rPr lang="en-US" altLang="zh-CN" sz="2000" b="1" smtClean="0">
                <a:solidFill>
                  <a:srgbClr val="002060"/>
                </a:solidFill>
                <a:latin typeface="华文楷体" panose="02010600040101010101" pitchFamily="2" charset="-122"/>
                <a:ea typeface="华文楷体" panose="02010600040101010101" pitchFamily="2" charset="-122"/>
                <a:sym typeface="+mn-ea"/>
              </a:rPr>
              <a:t>         2.</a:t>
            </a: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sym typeface="+mn-ea"/>
            </a:endParaRPr>
          </a:p>
          <a:p>
            <a:pPr>
              <a:lnSpc>
                <a:spcPct val="150000"/>
              </a:lnSpc>
            </a:pPr>
            <a:r>
              <a:rPr lang="en-US" altLang="zh-CN" sz="2000" b="1" smtClean="0">
                <a:solidFill>
                  <a:srgbClr val="002060"/>
                </a:solidFill>
                <a:latin typeface="华文楷体" panose="02010600040101010101" pitchFamily="2" charset="-122"/>
                <a:ea typeface="华文楷体" panose="02010600040101010101" pitchFamily="2" charset="-122"/>
                <a:sym typeface="+mn-ea"/>
              </a:rPr>
              <a:t>          3.</a:t>
            </a: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a:p>
            <a:pPr>
              <a:lnSpc>
                <a:spcPct val="150000"/>
              </a:lnSpc>
            </a:pPr>
            <a:endParaRPr lang="en-US" altLang="zh-CN" sz="2000" b="1" smtClean="0">
              <a:solidFill>
                <a:srgbClr val="005DFF"/>
              </a:solidFill>
              <a:latin typeface="华文楷体" panose="02010600040101010101" pitchFamily="2" charset="-122"/>
              <a:ea typeface="华文楷体" panose="02010600040101010101" pitchFamily="2" charset="-122"/>
              <a:sym typeface="+mn-ea"/>
            </a:endParaRPr>
          </a:p>
        </p:txBody>
      </p:sp>
      <p:pic>
        <p:nvPicPr>
          <p:cNvPr id="3" name="图片 2"/>
          <p:cNvPicPr>
            <a:picLocks noChangeAspect="1"/>
          </p:cNvPicPr>
          <p:nvPr/>
        </p:nvPicPr>
        <p:blipFill>
          <a:blip r:embed="rId1"/>
          <a:stretch>
            <a:fillRect/>
          </a:stretch>
        </p:blipFill>
        <p:spPr>
          <a:xfrm>
            <a:off x="2528243" y="1531141"/>
            <a:ext cx="6332798" cy="828199"/>
          </a:xfrm>
          <a:prstGeom prst="rect">
            <a:avLst/>
          </a:prstGeom>
        </p:spPr>
      </p:pic>
      <p:pic>
        <p:nvPicPr>
          <p:cNvPr id="4" name="图片 3"/>
          <p:cNvPicPr>
            <a:picLocks noChangeAspect="1"/>
          </p:cNvPicPr>
          <p:nvPr/>
        </p:nvPicPr>
        <p:blipFill>
          <a:blip r:embed="rId2"/>
          <a:stretch>
            <a:fillRect/>
          </a:stretch>
        </p:blipFill>
        <p:spPr>
          <a:xfrm>
            <a:off x="3406329" y="2616798"/>
            <a:ext cx="2171888" cy="723963"/>
          </a:xfrm>
          <a:prstGeom prst="rect">
            <a:avLst/>
          </a:prstGeom>
        </p:spPr>
      </p:pic>
      <p:pic>
        <p:nvPicPr>
          <p:cNvPr id="7" name="图片 6"/>
          <p:cNvPicPr>
            <a:picLocks noChangeAspect="1"/>
          </p:cNvPicPr>
          <p:nvPr/>
        </p:nvPicPr>
        <p:blipFill>
          <a:blip r:embed="rId3"/>
          <a:stretch>
            <a:fillRect/>
          </a:stretch>
        </p:blipFill>
        <p:spPr>
          <a:xfrm>
            <a:off x="3030885" y="3644589"/>
            <a:ext cx="5830156" cy="2605141"/>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309034" y="367380"/>
            <a:ext cx="9900582" cy="4985980"/>
          </a:xfrm>
          <a:prstGeom prst="rect">
            <a:avLst/>
          </a:prstGeom>
        </p:spPr>
        <p:txBody>
          <a:bodyPr wrap="square">
            <a:spAutoFit/>
          </a:bodyPr>
          <a:lstStyle/>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4.</a:t>
            </a:r>
            <a:r>
              <a:rPr lang="zh-CN" altLang="en-US" sz="2400" b="1" smtClean="0">
                <a:solidFill>
                  <a:srgbClr val="000099"/>
                </a:solidFill>
                <a:latin typeface="华文楷体" panose="02010600040101010101" pitchFamily="2" charset="-122"/>
                <a:ea typeface="华文楷体" panose="02010600040101010101" pitchFamily="2" charset="-122"/>
                <a:sym typeface="+mn-ea"/>
              </a:rPr>
              <a:t>池化层</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卷积</a:t>
            </a:r>
            <a:r>
              <a:rPr lang="zh-CN" altLang="en-US" sz="2000">
                <a:solidFill>
                  <a:srgbClr val="002060"/>
                </a:solidFill>
                <a:latin typeface="华文楷体" panose="02010600040101010101" pitchFamily="2" charset="-122"/>
                <a:ea typeface="华文楷体" panose="02010600040101010101" pitchFamily="2" charset="-122"/>
              </a:rPr>
              <a:t>神经网络中设置有</a:t>
            </a:r>
            <a:r>
              <a:rPr lang="zh-CN" altLang="en-US" sz="2000">
                <a:solidFill>
                  <a:srgbClr val="FF0000"/>
                </a:solidFill>
                <a:latin typeface="华文楷体" panose="02010600040101010101" pitchFamily="2" charset="-122"/>
                <a:ea typeface="华文楷体" panose="02010600040101010101" pitchFamily="2" charset="-122"/>
              </a:rPr>
              <a:t>用于压缩卷积层信息的池化层</a:t>
            </a:r>
            <a:r>
              <a:rPr lang="zh-CN" altLang="en-US" sz="2000" smtClean="0">
                <a:solidFill>
                  <a:srgbClr val="FF0000"/>
                </a:solidFill>
                <a:latin typeface="华文楷体" panose="02010600040101010101" pitchFamily="2" charset="-122"/>
                <a:ea typeface="华文楷体" panose="02010600040101010101" pitchFamily="2" charset="-122"/>
              </a:rPr>
              <a:t>。</a:t>
            </a:r>
            <a:r>
              <a:rPr lang="zh-CN" altLang="en-US" sz="2000" smtClean="0">
                <a:solidFill>
                  <a:srgbClr val="002060"/>
                </a:solidFill>
                <a:latin typeface="华文楷体" panose="02010600040101010101" pitchFamily="2" charset="-122"/>
                <a:ea typeface="华文楷体" panose="02010600040101010101" pitchFamily="2" charset="-122"/>
              </a:rPr>
              <a:t>将 </a:t>
            </a:r>
            <a:r>
              <a:rPr lang="en-US" altLang="zh-CN" sz="2000">
                <a:solidFill>
                  <a:srgbClr val="002060"/>
                </a:solidFill>
                <a:latin typeface="华文楷体" panose="02010600040101010101" pitchFamily="2" charset="-122"/>
                <a:ea typeface="华文楷体" panose="02010600040101010101" pitchFamily="2" charset="-122"/>
              </a:rPr>
              <a:t>2×2 </a:t>
            </a:r>
            <a:r>
              <a:rPr lang="zh-CN" altLang="en-US" sz="2000">
                <a:solidFill>
                  <a:srgbClr val="002060"/>
                </a:solidFill>
                <a:latin typeface="华文楷体" panose="02010600040101010101" pitchFamily="2" charset="-122"/>
                <a:ea typeface="华文楷体" panose="02010600040101010101" pitchFamily="2" charset="-122"/>
              </a:rPr>
              <a:t>个神经单元压缩为 </a:t>
            </a:r>
            <a:r>
              <a:rPr lang="en-US" altLang="zh-CN" sz="2000">
                <a:solidFill>
                  <a:srgbClr val="002060"/>
                </a:solidFill>
                <a:latin typeface="华文楷体" panose="02010600040101010101" pitchFamily="2" charset="-122"/>
                <a:ea typeface="华文楷体" panose="02010600040101010101" pitchFamily="2" charset="-122"/>
              </a:rPr>
              <a:t>1 </a:t>
            </a:r>
            <a:r>
              <a:rPr lang="zh-CN" altLang="en-US" sz="2000">
                <a:solidFill>
                  <a:srgbClr val="002060"/>
                </a:solidFill>
                <a:latin typeface="华文楷体" panose="02010600040101010101" pitchFamily="2" charset="-122"/>
                <a:ea typeface="华文楷体" panose="02010600040101010101" pitchFamily="2" charset="-122"/>
              </a:rPr>
              <a:t>个神经单元，这些压缩后的</a:t>
            </a:r>
            <a:r>
              <a:rPr lang="zh-CN" altLang="en-US" sz="2000" smtClean="0">
                <a:solidFill>
                  <a:srgbClr val="002060"/>
                </a:solidFill>
                <a:latin typeface="华文楷体" panose="02010600040101010101" pitchFamily="2" charset="-122"/>
                <a:ea typeface="华文楷体" panose="02010600040101010101" pitchFamily="2" charset="-122"/>
              </a:rPr>
              <a:t>神经单元的</a:t>
            </a:r>
            <a:r>
              <a:rPr lang="zh-CN" altLang="en-US" sz="2000">
                <a:solidFill>
                  <a:srgbClr val="002060"/>
                </a:solidFill>
                <a:latin typeface="华文楷体" panose="02010600040101010101" pitchFamily="2" charset="-122"/>
                <a:ea typeface="华文楷体" panose="02010600040101010101" pitchFamily="2" charset="-122"/>
              </a:rPr>
              <a:t>集合就形成了池化层</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将</a:t>
            </a:r>
            <a:r>
              <a:rPr lang="zh-CN" altLang="en-US" sz="2000">
                <a:solidFill>
                  <a:srgbClr val="002060"/>
                </a:solidFill>
                <a:latin typeface="华文楷体" panose="02010600040101010101" pitchFamily="2" charset="-122"/>
                <a:ea typeface="华文楷体" panose="02010600040101010101" pitchFamily="2" charset="-122"/>
              </a:rPr>
              <a:t>特征映射的 </a:t>
            </a:r>
            <a:r>
              <a:rPr lang="en-US" altLang="zh-CN" sz="2000">
                <a:solidFill>
                  <a:srgbClr val="002060"/>
                </a:solidFill>
                <a:latin typeface="华文楷体" panose="02010600040101010101" pitchFamily="2" charset="-122"/>
                <a:ea typeface="华文楷体" panose="02010600040101010101" pitchFamily="2" charset="-122"/>
              </a:rPr>
              <a:t>2×2 </a:t>
            </a:r>
            <a:r>
              <a:rPr lang="zh-CN" altLang="en-US" sz="2000">
                <a:solidFill>
                  <a:srgbClr val="002060"/>
                </a:solidFill>
                <a:latin typeface="华文楷体" panose="02010600040101010101" pitchFamily="2" charset="-122"/>
                <a:ea typeface="华文楷体" panose="02010600040101010101" pitchFamily="2" charset="-122"/>
              </a:rPr>
              <a:t>个神经单元压缩为 </a:t>
            </a:r>
            <a:r>
              <a:rPr lang="en-US" altLang="zh-CN" sz="2000">
                <a:solidFill>
                  <a:srgbClr val="002060"/>
                </a:solidFill>
                <a:latin typeface="华文楷体" panose="02010600040101010101" pitchFamily="2" charset="-122"/>
                <a:ea typeface="华文楷体" panose="02010600040101010101" pitchFamily="2" charset="-122"/>
              </a:rPr>
              <a:t>1 </a:t>
            </a:r>
            <a:r>
              <a:rPr lang="zh-CN" altLang="en-US" sz="2000">
                <a:solidFill>
                  <a:srgbClr val="002060"/>
                </a:solidFill>
                <a:latin typeface="华文楷体" panose="02010600040101010101" pitchFamily="2" charset="-122"/>
                <a:ea typeface="华文楷体" panose="02010600040101010101" pitchFamily="2" charset="-122"/>
              </a:rPr>
              <a:t>个</a:t>
            </a:r>
            <a:r>
              <a:rPr lang="zh-CN" altLang="en-US" sz="2000" smtClean="0">
                <a:solidFill>
                  <a:srgbClr val="002060"/>
                </a:solidFill>
                <a:latin typeface="华文楷体" panose="02010600040101010101" pitchFamily="2" charset="-122"/>
                <a:ea typeface="华文楷体" panose="02010600040101010101" pitchFamily="2" charset="-122"/>
              </a:rPr>
              <a:t>神经单元</a:t>
            </a:r>
            <a:r>
              <a:rPr lang="zh-CN" altLang="en-US" sz="2000">
                <a:solidFill>
                  <a:srgbClr val="002060"/>
                </a:solidFill>
                <a:latin typeface="华文楷体" panose="02010600040101010101" pitchFamily="2" charset="-122"/>
                <a:ea typeface="华文楷体" panose="02010600040101010101" pitchFamily="2" charset="-122"/>
              </a:rPr>
              <a:t>。通过执行一次池化操作，特征映射的神经单元数目就缩减到了</a:t>
            </a:r>
            <a:r>
              <a:rPr lang="zh-CN" altLang="en-US" sz="2000" smtClean="0">
                <a:solidFill>
                  <a:srgbClr val="002060"/>
                </a:solidFill>
                <a:latin typeface="华文楷体" panose="02010600040101010101" pitchFamily="2" charset="-122"/>
                <a:ea typeface="华文楷体" panose="02010600040101010101" pitchFamily="2" charset="-122"/>
              </a:rPr>
              <a:t>原先</a:t>
            </a:r>
            <a:r>
              <a:rPr lang="zh-CN" altLang="en-US" sz="2000">
                <a:solidFill>
                  <a:srgbClr val="002060"/>
                </a:solidFill>
                <a:latin typeface="华文楷体" panose="02010600040101010101" pitchFamily="2" charset="-122"/>
                <a:ea typeface="华文楷体" panose="02010600040101010101" pitchFamily="2" charset="-122"/>
              </a:rPr>
              <a:t>的四分之一。 </a:t>
            </a: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smtClean="0">
              <a:solidFill>
                <a:srgbClr val="002060"/>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2364755" y="2202921"/>
            <a:ext cx="6214781" cy="193497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309034" y="367380"/>
            <a:ext cx="9900582" cy="3170099"/>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压缩</a:t>
            </a:r>
            <a:r>
              <a:rPr lang="zh-CN" altLang="en-US" sz="2000">
                <a:solidFill>
                  <a:srgbClr val="002060"/>
                </a:solidFill>
                <a:latin typeface="华文楷体" panose="02010600040101010101" pitchFamily="2" charset="-122"/>
                <a:ea typeface="华文楷体" panose="02010600040101010101" pitchFamily="2" charset="-122"/>
              </a:rPr>
              <a:t>的方法有很多种，比如较为有名的最大池化法，例如像下图这样， </a:t>
            </a:r>
            <a:r>
              <a:rPr lang="zh-CN" altLang="en-US" sz="2000" smtClean="0">
                <a:solidFill>
                  <a:srgbClr val="002060"/>
                </a:solidFill>
                <a:latin typeface="华文楷体" panose="02010600040101010101" pitchFamily="2" charset="-122"/>
                <a:ea typeface="华文楷体" panose="02010600040101010101" pitchFamily="2" charset="-122"/>
              </a:rPr>
              <a:t>从 </a:t>
            </a:r>
            <a:r>
              <a:rPr lang="en-US" altLang="zh-CN" sz="2000">
                <a:solidFill>
                  <a:srgbClr val="002060"/>
                </a:solidFill>
                <a:latin typeface="华文楷体" panose="02010600040101010101" pitchFamily="2" charset="-122"/>
                <a:ea typeface="华文楷体" panose="02010600040101010101" pitchFamily="2" charset="-122"/>
              </a:rPr>
              <a:t>4 </a:t>
            </a:r>
            <a:r>
              <a:rPr lang="zh-CN" altLang="en-US" sz="2000">
                <a:solidFill>
                  <a:srgbClr val="002060"/>
                </a:solidFill>
                <a:latin typeface="华文楷体" panose="02010600040101010101" pitchFamily="2" charset="-122"/>
                <a:ea typeface="华文楷体" panose="02010600040101010101" pitchFamily="2" charset="-122"/>
              </a:rPr>
              <a:t>个神经单元的输出 </a:t>
            </a:r>
            <a:r>
              <a:rPr lang="en-US" altLang="zh-CN" sz="2000" smtClean="0">
                <a:solidFill>
                  <a:srgbClr val="002060"/>
                </a:solidFill>
                <a:latin typeface="华文楷体" panose="02010600040101010101" pitchFamily="2" charset="-122"/>
                <a:ea typeface="华文楷体" panose="02010600040101010101" pitchFamily="2" charset="-122"/>
              </a:rPr>
              <a:t>a11</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a12</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a21</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a22</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中选出最大值作为代表。 </a:t>
            </a:r>
            <a:endParaRPr lang="en-US" altLang="zh-CN" sz="2000">
              <a:solidFill>
                <a:srgbClr val="002060"/>
              </a:solidFill>
              <a:latin typeface="华文楷体" panose="02010600040101010101" pitchFamily="2" charset="-122"/>
              <a:ea typeface="华文楷体" panose="02010600040101010101" pitchFamily="2" charset="-122"/>
            </a:endParaRPr>
          </a:p>
          <a:p>
            <a:endParaRPr lang="en-US" altLang="zh-CN" sz="2000" smtClean="0"/>
          </a:p>
          <a:p>
            <a:endParaRPr lang="en-US" altLang="zh-CN" sz="2000"/>
          </a:p>
          <a:p>
            <a:endParaRPr lang="en-US" altLang="zh-CN" sz="2000" smtClean="0"/>
          </a:p>
          <a:p>
            <a:endParaRPr lang="en-US" altLang="zh-CN" sz="2000"/>
          </a:p>
          <a:p>
            <a:endParaRPr lang="en-US" altLang="zh-CN" sz="2000" b="1" smtClean="0">
              <a:solidFill>
                <a:srgbClr val="005DFF"/>
              </a:solidFill>
              <a:latin typeface="华文楷体" panose="02010600040101010101" pitchFamily="2" charset="-122"/>
              <a:ea typeface="华文楷体" panose="02010600040101010101" pitchFamily="2" charset="-122"/>
            </a:endParaRPr>
          </a:p>
          <a:p>
            <a:r>
              <a:rPr lang="zh-CN" altLang="en-US" sz="2000" b="1" smtClean="0">
                <a:solidFill>
                  <a:srgbClr val="005DFF"/>
                </a:solidFill>
                <a:latin typeface="华文楷体" panose="02010600040101010101" pitchFamily="2" charset="-122"/>
                <a:ea typeface="华文楷体" panose="02010600040101010101" pitchFamily="2" charset="-122"/>
              </a:rPr>
              <a:t>    例 </a:t>
            </a:r>
            <a:r>
              <a:rPr lang="en-US" altLang="zh-CN" sz="2000" b="1">
                <a:solidFill>
                  <a:srgbClr val="005DFF"/>
                </a:solidFill>
                <a:latin typeface="华文楷体" panose="02010600040101010101" pitchFamily="2" charset="-122"/>
                <a:ea typeface="华文楷体" panose="02010600040101010101" pitchFamily="2" charset="-122"/>
              </a:rPr>
              <a:t>1 </a:t>
            </a:r>
            <a:r>
              <a:rPr lang="zh-CN" altLang="en-US" sz="2000" b="1">
                <a:solidFill>
                  <a:srgbClr val="005DFF"/>
                </a:solidFill>
                <a:latin typeface="华文楷体" panose="02010600040101010101" pitchFamily="2" charset="-122"/>
                <a:ea typeface="华文楷体" panose="02010600040101010101" pitchFamily="2" charset="-122"/>
              </a:rPr>
              <a:t>下图左边为卷积层的输出值，右边为最大池化的</a:t>
            </a:r>
            <a:r>
              <a:rPr lang="zh-CN" altLang="en-US" sz="2000" b="1" smtClean="0">
                <a:solidFill>
                  <a:srgbClr val="005DFF"/>
                </a:solidFill>
                <a:latin typeface="华文楷体" panose="02010600040101010101" pitchFamily="2" charset="-122"/>
                <a:ea typeface="华文楷体" panose="02010600040101010101" pitchFamily="2" charset="-122"/>
              </a:rPr>
              <a:t>结果</a:t>
            </a:r>
            <a:endParaRPr lang="en-US" altLang="zh-CN" sz="2000" smtClean="0"/>
          </a:p>
          <a:p>
            <a:endParaRPr lang="en-US" altLang="zh-CN" sz="2000"/>
          </a:p>
        </p:txBody>
      </p:sp>
      <p:pic>
        <p:nvPicPr>
          <p:cNvPr id="3" name="图片 2"/>
          <p:cNvPicPr>
            <a:picLocks noChangeAspect="1"/>
          </p:cNvPicPr>
          <p:nvPr/>
        </p:nvPicPr>
        <p:blipFill>
          <a:blip r:embed="rId1"/>
          <a:stretch>
            <a:fillRect/>
          </a:stretch>
        </p:blipFill>
        <p:spPr>
          <a:xfrm>
            <a:off x="2745629" y="1529721"/>
            <a:ext cx="5024092" cy="1139587"/>
          </a:xfrm>
          <a:prstGeom prst="rect">
            <a:avLst/>
          </a:prstGeom>
        </p:spPr>
      </p:pic>
      <p:pic>
        <p:nvPicPr>
          <p:cNvPr id="4" name="图片 3"/>
          <p:cNvPicPr>
            <a:picLocks noChangeAspect="1"/>
          </p:cNvPicPr>
          <p:nvPr/>
        </p:nvPicPr>
        <p:blipFill>
          <a:blip r:embed="rId2"/>
          <a:stretch>
            <a:fillRect/>
          </a:stretch>
        </p:blipFill>
        <p:spPr>
          <a:xfrm>
            <a:off x="2408748" y="3709993"/>
            <a:ext cx="5360973" cy="1736653"/>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309034" y="367380"/>
            <a:ext cx="9900582" cy="3631763"/>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从</a:t>
            </a:r>
            <a:r>
              <a:rPr lang="zh-CN" altLang="en-US" sz="2000">
                <a:solidFill>
                  <a:srgbClr val="002060"/>
                </a:solidFill>
                <a:latin typeface="华文楷体" panose="02010600040101010101" pitchFamily="2" charset="-122"/>
                <a:ea typeface="华文楷体" panose="02010600040101010101" pitchFamily="2" charset="-122"/>
              </a:rPr>
              <a:t>神经网络的观点来看，池化层也是神经单元的集合</a:t>
            </a:r>
            <a:r>
              <a:rPr lang="zh-CN" altLang="en-US" sz="2000" smtClean="0">
                <a:solidFill>
                  <a:srgbClr val="002060"/>
                </a:solidFill>
                <a:latin typeface="华文楷体" panose="02010600040101010101" pitchFamily="2" charset="-122"/>
                <a:ea typeface="华文楷体" panose="02010600040101010101" pitchFamily="2" charset="-122"/>
              </a:rPr>
              <a:t>。通常</a:t>
            </a:r>
            <a:r>
              <a:rPr lang="zh-CN" altLang="en-US" sz="2000">
                <a:solidFill>
                  <a:srgbClr val="002060"/>
                </a:solidFill>
                <a:latin typeface="华文楷体" panose="02010600040101010101" pitchFamily="2" charset="-122"/>
                <a:ea typeface="华文楷体" panose="02010600040101010101" pitchFamily="2" charset="-122"/>
              </a:rPr>
              <a:t>的神经单元是从前 </a:t>
            </a:r>
            <a:r>
              <a:rPr lang="zh-CN" altLang="en-US" sz="2000" smtClean="0">
                <a:solidFill>
                  <a:srgbClr val="002060"/>
                </a:solidFill>
                <a:latin typeface="华文楷体" panose="02010600040101010101" pitchFamily="2" charset="-122"/>
                <a:ea typeface="华文楷体" panose="02010600040101010101" pitchFamily="2" charset="-122"/>
              </a:rPr>
              <a:t>一</a:t>
            </a:r>
            <a:r>
              <a:rPr lang="zh-CN" altLang="en-US" sz="2000">
                <a:solidFill>
                  <a:srgbClr val="002060"/>
                </a:solidFill>
                <a:latin typeface="华文楷体" panose="02010600040101010101" pitchFamily="2" charset="-122"/>
                <a:ea typeface="华文楷体" panose="02010600040101010101" pitchFamily="2" charset="-122"/>
              </a:rPr>
              <a:t>层的神经单元接收加权输入，而池化层的神经单元不存在权重和</a:t>
            </a:r>
            <a:r>
              <a:rPr lang="zh-CN" altLang="en-US" sz="2000" smtClean="0">
                <a:solidFill>
                  <a:srgbClr val="002060"/>
                </a:solidFill>
                <a:latin typeface="华文楷体" panose="02010600040101010101" pitchFamily="2" charset="-122"/>
                <a:ea typeface="华文楷体" panose="02010600040101010101" pitchFamily="2" charset="-122"/>
              </a:rPr>
              <a:t>偏置的</a:t>
            </a:r>
            <a:r>
              <a:rPr lang="zh-CN" altLang="en-US" sz="2000">
                <a:solidFill>
                  <a:srgbClr val="002060"/>
                </a:solidFill>
                <a:latin typeface="华文楷体" panose="02010600040101010101" pitchFamily="2" charset="-122"/>
                <a:ea typeface="华文楷体" panose="02010600040101010101" pitchFamily="2" charset="-122"/>
              </a:rPr>
              <a:t>概念，也就是不具有模型参数。 </a:t>
            </a:r>
            <a:endParaRPr lang="zh-CN" altLang="en-US" sz="200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此外</a:t>
            </a:r>
            <a:r>
              <a:rPr lang="zh-CN" altLang="en-US" sz="2000">
                <a:solidFill>
                  <a:srgbClr val="002060"/>
                </a:solidFill>
                <a:latin typeface="华文楷体" panose="02010600040101010101" pitchFamily="2" charset="-122"/>
                <a:ea typeface="华文楷体" panose="02010600040101010101" pitchFamily="2" charset="-122"/>
              </a:rPr>
              <a:t>，由于输入和输出是相同的值，所以也不存在激活函数的概念。从 </a:t>
            </a:r>
            <a:r>
              <a:rPr lang="zh-CN" altLang="en-US" sz="2000" smtClean="0">
                <a:solidFill>
                  <a:srgbClr val="002060"/>
                </a:solidFill>
                <a:latin typeface="华文楷体" panose="02010600040101010101" pitchFamily="2" charset="-122"/>
                <a:ea typeface="华文楷体" panose="02010600040101010101" pitchFamily="2" charset="-122"/>
              </a:rPr>
              <a:t>数学</a:t>
            </a:r>
            <a:r>
              <a:rPr lang="zh-CN" altLang="en-US" sz="2000">
                <a:solidFill>
                  <a:srgbClr val="002060"/>
                </a:solidFill>
                <a:latin typeface="华文楷体" panose="02010600040101010101" pitchFamily="2" charset="-122"/>
                <a:ea typeface="华文楷体" panose="02010600040101010101" pitchFamily="2" charset="-122"/>
              </a:rPr>
              <a:t>上来说，激活函数 </a:t>
            </a:r>
            <a:r>
              <a:rPr lang="en-US" altLang="zh-CN" sz="2000" smtClean="0">
                <a:solidFill>
                  <a:srgbClr val="002060"/>
                </a:solidFill>
                <a:latin typeface="华文楷体" panose="02010600040101010101" pitchFamily="2" charset="-122"/>
                <a:ea typeface="华文楷体" panose="02010600040101010101" pitchFamily="2" charset="-122"/>
              </a:rPr>
              <a:t>a</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x</a:t>
            </a:r>
            <a:r>
              <a:rPr lang="zh-CN" altLang="en-US" sz="2000" smtClean="0">
                <a:solidFill>
                  <a:srgbClr val="002060"/>
                </a:solidFill>
                <a:latin typeface="华文楷体" panose="02010600040101010101" pitchFamily="2" charset="-122"/>
                <a:ea typeface="华文楷体" panose="02010600040101010101" pitchFamily="2" charset="-122"/>
              </a:rPr>
              <a:t>）可以</a:t>
            </a:r>
            <a:r>
              <a:rPr lang="zh-CN" altLang="en-US" sz="2000">
                <a:solidFill>
                  <a:srgbClr val="002060"/>
                </a:solidFill>
                <a:latin typeface="华文楷体" panose="02010600040101010101" pitchFamily="2" charset="-122"/>
                <a:ea typeface="华文楷体" panose="02010600040101010101" pitchFamily="2" charset="-122"/>
              </a:rPr>
              <a:t>认为是恒等函数 </a:t>
            </a:r>
            <a:r>
              <a:rPr lang="en-US" altLang="zh-CN" sz="2000" smtClean="0">
                <a:solidFill>
                  <a:srgbClr val="002060"/>
                </a:solidFill>
                <a:latin typeface="华文楷体" panose="02010600040101010101" pitchFamily="2" charset="-122"/>
                <a:ea typeface="华文楷体" panose="02010600040101010101" pitchFamily="2" charset="-122"/>
              </a:rPr>
              <a:t>a</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x</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=x</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这个特性</a:t>
            </a:r>
            <a:r>
              <a:rPr lang="zh-CN" altLang="en-US" sz="2000" smtClean="0">
                <a:solidFill>
                  <a:srgbClr val="002060"/>
                </a:solidFill>
                <a:latin typeface="华文楷体" panose="02010600040101010101" pitchFamily="2" charset="-122"/>
                <a:ea typeface="华文楷体" panose="02010600040101010101" pitchFamily="2" charset="-122"/>
              </a:rPr>
              <a:t>与输出层</a:t>
            </a:r>
            <a:r>
              <a:rPr lang="zh-CN" altLang="en-US" sz="2000">
                <a:solidFill>
                  <a:srgbClr val="002060"/>
                </a:solidFill>
                <a:latin typeface="华文楷体" panose="02010600040101010101" pitchFamily="2" charset="-122"/>
                <a:ea typeface="华文楷体" panose="02010600040101010101" pitchFamily="2" charset="-122"/>
              </a:rPr>
              <a:t>的神经单元</a:t>
            </a:r>
            <a:r>
              <a:rPr lang="zh-CN" altLang="en-US" sz="2000" smtClean="0">
                <a:solidFill>
                  <a:srgbClr val="002060"/>
                </a:solidFill>
                <a:latin typeface="华文楷体" panose="02010600040101010101" pitchFamily="2" charset="-122"/>
                <a:ea typeface="华文楷体" panose="02010600040101010101" pitchFamily="2" charset="-122"/>
              </a:rPr>
              <a:t>相似。</a:t>
            </a:r>
            <a:endParaRPr lang="en-US" altLang="zh-CN" sz="2000">
              <a:solidFill>
                <a:srgbClr val="002060"/>
              </a:solidFill>
              <a:latin typeface="华文楷体" panose="02010600040101010101" pitchFamily="2" charset="-122"/>
              <a:ea typeface="华文楷体" panose="02010600040101010101" pitchFamily="2" charset="-122"/>
            </a:endParaRPr>
          </a:p>
          <a:p>
            <a:endParaRPr lang="en-US" altLang="zh-CN" sz="2000" smtClean="0"/>
          </a:p>
          <a:p>
            <a:endParaRPr lang="en-US" altLang="zh-CN" sz="2000"/>
          </a:p>
          <a:p>
            <a:endParaRPr lang="en-US" altLang="zh-CN" sz="2000" b="1" smtClean="0">
              <a:solidFill>
                <a:srgbClr val="005DFF"/>
              </a:solidFill>
              <a:latin typeface="华文楷体" panose="02010600040101010101" pitchFamily="2" charset="-122"/>
              <a:ea typeface="华文楷体" panose="02010600040101010101" pitchFamily="2" charset="-122"/>
            </a:endParaRPr>
          </a:p>
          <a:p>
            <a:endParaRPr lang="en-US" altLang="zh-CN" sz="2000"/>
          </a:p>
        </p:txBody>
      </p:sp>
      <p:pic>
        <p:nvPicPr>
          <p:cNvPr id="2" name="图片 1"/>
          <p:cNvPicPr>
            <a:picLocks noChangeAspect="1"/>
          </p:cNvPicPr>
          <p:nvPr/>
        </p:nvPicPr>
        <p:blipFill>
          <a:blip r:embed="rId1"/>
          <a:stretch>
            <a:fillRect/>
          </a:stretch>
        </p:blipFill>
        <p:spPr>
          <a:xfrm>
            <a:off x="2337287" y="2943202"/>
            <a:ext cx="7277767" cy="2814541"/>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401398" y="284252"/>
            <a:ext cx="9900582" cy="1938992"/>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以上</a:t>
            </a:r>
            <a:r>
              <a:rPr lang="zh-CN" altLang="en-US" sz="2000">
                <a:solidFill>
                  <a:srgbClr val="002060"/>
                </a:solidFill>
                <a:latin typeface="华文楷体" panose="02010600040101010101" pitchFamily="2" charset="-122"/>
                <a:ea typeface="华文楷体" panose="02010600040101010101" pitchFamily="2" charset="-122"/>
              </a:rPr>
              <a:t>讨论的池化层的性质可以用式子如下表示。这里</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k</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为池化层的子 </a:t>
            </a:r>
            <a:r>
              <a:rPr lang="zh-CN" altLang="en-US" sz="2000" smtClean="0">
                <a:solidFill>
                  <a:srgbClr val="002060"/>
                </a:solidFill>
                <a:latin typeface="华文楷体" panose="02010600040101010101" pitchFamily="2" charset="-122"/>
                <a:ea typeface="华文楷体" panose="02010600040101010101" pitchFamily="2" charset="-122"/>
              </a:rPr>
              <a:t>层</a:t>
            </a:r>
            <a:r>
              <a:rPr lang="zh-CN" altLang="en-US" sz="2000">
                <a:solidFill>
                  <a:srgbClr val="002060"/>
                </a:solidFill>
                <a:latin typeface="华文楷体" panose="02010600040101010101" pitchFamily="2" charset="-122"/>
                <a:ea typeface="华文楷体" panose="02010600040101010101" pitchFamily="2" charset="-122"/>
              </a:rPr>
              <a:t>编号</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i</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j</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为整数，取值必须使得它们指定的参数有</a:t>
            </a:r>
            <a:r>
              <a:rPr lang="zh-CN" altLang="en-US" sz="2000" smtClean="0">
                <a:solidFill>
                  <a:srgbClr val="002060"/>
                </a:solidFill>
                <a:latin typeface="华文楷体" panose="02010600040101010101" pitchFamily="2" charset="-122"/>
                <a:ea typeface="华文楷体" panose="02010600040101010101" pitchFamily="2" charset="-122"/>
              </a:rPr>
              <a:t>意义</a:t>
            </a:r>
            <a:r>
              <a:rPr lang="zh-CN" altLang="en-US" sz="200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endParaRPr lang="en-US" altLang="zh-CN" sz="2000"/>
          </a:p>
          <a:p>
            <a:endParaRPr lang="en-US" altLang="zh-CN" sz="2000" b="1" smtClean="0">
              <a:solidFill>
                <a:srgbClr val="005DFF"/>
              </a:solidFill>
              <a:latin typeface="华文楷体" panose="02010600040101010101" pitchFamily="2" charset="-122"/>
              <a:ea typeface="华文楷体" panose="02010600040101010101" pitchFamily="2" charset="-122"/>
            </a:endParaRPr>
          </a:p>
          <a:p>
            <a:endParaRPr lang="en-US" altLang="zh-CN" sz="2000"/>
          </a:p>
        </p:txBody>
      </p:sp>
      <p:pic>
        <p:nvPicPr>
          <p:cNvPr id="3" name="图片 2"/>
          <p:cNvPicPr>
            <a:picLocks noChangeAspect="1"/>
          </p:cNvPicPr>
          <p:nvPr/>
        </p:nvPicPr>
        <p:blipFill>
          <a:blip r:embed="rId1"/>
          <a:stretch>
            <a:fillRect/>
          </a:stretch>
        </p:blipFill>
        <p:spPr>
          <a:xfrm>
            <a:off x="2236361" y="1252471"/>
            <a:ext cx="7543022" cy="970773"/>
          </a:xfrm>
          <a:prstGeom prst="rect">
            <a:avLst/>
          </a:prstGeom>
        </p:spPr>
      </p:pic>
      <p:pic>
        <p:nvPicPr>
          <p:cNvPr id="4" name="图片 3"/>
          <p:cNvPicPr>
            <a:picLocks noChangeAspect="1"/>
          </p:cNvPicPr>
          <p:nvPr/>
        </p:nvPicPr>
        <p:blipFill>
          <a:blip r:embed="rId2"/>
          <a:stretch>
            <a:fillRect/>
          </a:stretch>
        </p:blipFill>
        <p:spPr>
          <a:xfrm>
            <a:off x="2115495" y="2491100"/>
            <a:ext cx="6743751" cy="366392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88688" y="168925"/>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74101" y="168925"/>
            <a:ext cx="9900582" cy="2677656"/>
          </a:xfrm>
          <a:prstGeom prst="rect">
            <a:avLst/>
          </a:prstGeom>
        </p:spPr>
        <p:txBody>
          <a:bodyPr wrap="square">
            <a:spAutoFit/>
          </a:bodyPr>
          <a:lstStyle/>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2.</a:t>
            </a:r>
            <a:r>
              <a:rPr lang="zh-CN" altLang="en-US" sz="2400" b="1" smtClean="0">
                <a:solidFill>
                  <a:srgbClr val="000099"/>
                </a:solidFill>
                <a:latin typeface="华文楷体" panose="02010600040101010101" pitchFamily="2" charset="-122"/>
                <a:ea typeface="华文楷体" panose="02010600040101010101" pitchFamily="2" charset="-122"/>
                <a:sym typeface="+mn-ea"/>
              </a:rPr>
              <a:t>思路</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sym typeface="+mn-ea"/>
              </a:rPr>
              <a:t>      引入小恶魔来讲解卷积神经网络的思路。</a:t>
            </a:r>
            <a:r>
              <a:rPr lang="zh-CN" altLang="en-US" sz="2000">
                <a:solidFill>
                  <a:srgbClr val="002060"/>
                </a:solidFill>
                <a:latin typeface="华文楷体" panose="02010600040101010101" pitchFamily="2" charset="-122"/>
                <a:ea typeface="华文楷体" panose="02010600040101010101" pitchFamily="2" charset="-122"/>
              </a:rPr>
              <a:t>为了</a:t>
            </a:r>
            <a:r>
              <a:rPr lang="zh-CN" altLang="en-US" sz="2000" smtClean="0">
                <a:solidFill>
                  <a:srgbClr val="002060"/>
                </a:solidFill>
                <a:latin typeface="华文楷体" panose="02010600040101010101" pitchFamily="2" charset="-122"/>
                <a:ea typeface="华文楷体" panose="02010600040101010101" pitchFamily="2" charset="-122"/>
              </a:rPr>
              <a:t>让小</a:t>
            </a:r>
            <a:r>
              <a:rPr lang="zh-CN" altLang="en-US" sz="2000">
                <a:solidFill>
                  <a:srgbClr val="002060"/>
                </a:solidFill>
                <a:latin typeface="华文楷体" panose="02010600040101010101" pitchFamily="2" charset="-122"/>
                <a:ea typeface="华文楷体" panose="02010600040101010101" pitchFamily="2" charset="-122"/>
              </a:rPr>
              <a:t>恶魔能够活动</a:t>
            </a:r>
            <a:r>
              <a:rPr lang="zh-CN" altLang="en-US" sz="2000" smtClean="0">
                <a:solidFill>
                  <a:srgbClr val="002060"/>
                </a:solidFill>
                <a:latin typeface="华文楷体" panose="02010600040101010101" pitchFamily="2" charset="-122"/>
                <a:ea typeface="华文楷体" panose="02010600040101010101" pitchFamily="2" charset="-122"/>
              </a:rPr>
              <a:t>，需为</a:t>
            </a:r>
            <a:r>
              <a:rPr lang="zh-CN" altLang="en-US" sz="2000">
                <a:solidFill>
                  <a:srgbClr val="002060"/>
                </a:solidFill>
                <a:latin typeface="华文楷体" panose="02010600040101010101" pitchFamily="2" charset="-122"/>
                <a:ea typeface="华文楷体" panose="02010600040101010101" pitchFamily="2" charset="-122"/>
              </a:rPr>
              <a:t>其提供工作场所</a:t>
            </a:r>
            <a:r>
              <a:rPr lang="zh-CN" altLang="en-US" sz="2000" smtClean="0">
                <a:solidFill>
                  <a:srgbClr val="002060"/>
                </a:solidFill>
                <a:latin typeface="华文楷体" panose="02010600040101010101" pitchFamily="2" charset="-122"/>
                <a:ea typeface="华文楷体" panose="02010600040101010101" pitchFamily="2" charset="-122"/>
              </a:rPr>
              <a:t>，即是</a:t>
            </a:r>
            <a:r>
              <a:rPr lang="zh-CN" altLang="en-US" sz="2000">
                <a:solidFill>
                  <a:srgbClr val="002060"/>
                </a:solidFill>
                <a:latin typeface="华文楷体" panose="02010600040101010101" pitchFamily="2" charset="-122"/>
                <a:ea typeface="华文楷体" panose="02010600040101010101" pitchFamily="2" charset="-122"/>
              </a:rPr>
              <a:t>由卷积</a:t>
            </a:r>
            <a:r>
              <a:rPr lang="zh-CN" altLang="en-US" sz="2000" smtClean="0">
                <a:solidFill>
                  <a:srgbClr val="002060"/>
                </a:solidFill>
                <a:latin typeface="华文楷体" panose="02010600040101010101" pitchFamily="2" charset="-122"/>
                <a:ea typeface="华文楷体" panose="02010600040101010101" pitchFamily="2" charset="-122"/>
              </a:rPr>
              <a:t>层与</a:t>
            </a:r>
            <a:r>
              <a:rPr lang="zh-CN" altLang="en-US" sz="2000">
                <a:solidFill>
                  <a:srgbClr val="002060"/>
                </a:solidFill>
                <a:latin typeface="华文楷体" panose="02010600040101010101" pitchFamily="2" charset="-122"/>
                <a:ea typeface="华文楷体" panose="02010600040101010101" pitchFamily="2" charset="-122"/>
              </a:rPr>
              <a:t>池化层构成的隐藏子层</a:t>
            </a:r>
            <a:r>
              <a:rPr lang="zh-CN" altLang="en-US" sz="2000" smtClean="0">
                <a:solidFill>
                  <a:srgbClr val="002060"/>
                </a:solidFill>
                <a:latin typeface="华文楷体" panose="02010600040101010101" pitchFamily="2" charset="-122"/>
                <a:ea typeface="华文楷体" panose="02010600040101010101" pitchFamily="2" charset="-122"/>
              </a:rPr>
              <a:t>。每个</a:t>
            </a:r>
            <a:r>
              <a:rPr lang="zh-CN" altLang="en-US" sz="2000">
                <a:solidFill>
                  <a:srgbClr val="002060"/>
                </a:solidFill>
                <a:latin typeface="华文楷体" panose="02010600040101010101" pitchFamily="2" charset="-122"/>
                <a:ea typeface="华文楷体" panose="02010600040101010101" pitchFamily="2" charset="-122"/>
              </a:rPr>
              <a:t>小</a:t>
            </a:r>
            <a:r>
              <a:rPr lang="zh-CN" altLang="en-US" sz="2000" smtClean="0">
                <a:solidFill>
                  <a:srgbClr val="002060"/>
                </a:solidFill>
                <a:latin typeface="华文楷体" panose="02010600040101010101" pitchFamily="2" charset="-122"/>
                <a:ea typeface="华文楷体" panose="02010600040101010101" pitchFamily="2" charset="-122"/>
              </a:rPr>
              <a:t>恶魔都需准备</a:t>
            </a:r>
            <a:r>
              <a:rPr lang="zh-CN" altLang="en-US" sz="2000">
                <a:solidFill>
                  <a:srgbClr val="002060"/>
                </a:solidFill>
                <a:latin typeface="华文楷体" panose="02010600040101010101" pitchFamily="2" charset="-122"/>
                <a:ea typeface="华文楷体" panose="02010600040101010101" pitchFamily="2" charset="-122"/>
              </a:rPr>
              <a:t>一个隐藏子层作为</a:t>
            </a:r>
            <a:r>
              <a:rPr lang="zh-CN" altLang="en-US" sz="2000" smtClean="0">
                <a:solidFill>
                  <a:srgbClr val="002060"/>
                </a:solidFill>
                <a:latin typeface="华文楷体" panose="02010600040101010101" pitchFamily="2" charset="-122"/>
                <a:ea typeface="华文楷体" panose="02010600040101010101" pitchFamily="2" charset="-122"/>
              </a:rPr>
              <a:t>工作</a:t>
            </a:r>
            <a:r>
              <a:rPr lang="zh-CN" altLang="en-US" sz="2000">
                <a:solidFill>
                  <a:srgbClr val="002060"/>
                </a:solidFill>
                <a:latin typeface="华文楷体" panose="02010600040101010101" pitchFamily="2" charset="-122"/>
                <a:ea typeface="华文楷体" panose="02010600040101010101" pitchFamily="2" charset="-122"/>
              </a:rPr>
              <a:t>场所</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2520909" y="2445217"/>
            <a:ext cx="7841003" cy="2520322"/>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497028" y="112374"/>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21470" y="112374"/>
            <a:ext cx="9900582" cy="2677656"/>
          </a:xfrm>
          <a:prstGeom prst="rect">
            <a:avLst/>
          </a:prstGeom>
        </p:spPr>
        <p:txBody>
          <a:bodyPr wrap="square">
            <a:spAutoFit/>
          </a:bodyPr>
          <a:lstStyle/>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5.</a:t>
            </a:r>
            <a:r>
              <a:rPr lang="zh-CN" altLang="en-US" sz="2400" b="1" smtClean="0">
                <a:solidFill>
                  <a:srgbClr val="000099"/>
                </a:solidFill>
                <a:latin typeface="华文楷体" panose="02010600040101010101" pitchFamily="2" charset="-122"/>
                <a:ea typeface="华文楷体" panose="02010600040101010101" pitchFamily="2" charset="-122"/>
                <a:sym typeface="+mn-ea"/>
              </a:rPr>
              <a:t>输出层</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为了</a:t>
            </a:r>
            <a:r>
              <a:rPr lang="zh-CN" altLang="en-US" sz="2000">
                <a:solidFill>
                  <a:srgbClr val="002060"/>
                </a:solidFill>
                <a:latin typeface="华文楷体" panose="02010600040101010101" pitchFamily="2" charset="-122"/>
                <a:ea typeface="华文楷体" panose="02010600040101010101" pitchFamily="2" charset="-122"/>
              </a:rPr>
              <a:t>识别手写数字 </a:t>
            </a:r>
            <a:r>
              <a:rPr lang="en-US" altLang="zh-CN" sz="2000">
                <a:solidFill>
                  <a:srgbClr val="002060"/>
                </a:solidFill>
                <a:latin typeface="华文楷体" panose="02010600040101010101" pitchFamily="2" charset="-122"/>
                <a:ea typeface="华文楷体" panose="02010600040101010101" pitchFamily="2" charset="-122"/>
              </a:rPr>
              <a:t>1</a:t>
            </a:r>
            <a:r>
              <a:rPr lang="zh-CN" altLang="en-US" sz="2000">
                <a:solidFill>
                  <a:srgbClr val="002060"/>
                </a:solidFill>
                <a:latin typeface="华文楷体" panose="02010600040101010101" pitchFamily="2" charset="-122"/>
                <a:ea typeface="华文楷体" panose="02010600040101010101" pitchFamily="2" charset="-122"/>
              </a:rPr>
              <a:t>、</a:t>
            </a:r>
            <a:r>
              <a:rPr lang="en-US" altLang="zh-CN" sz="2000">
                <a:solidFill>
                  <a:srgbClr val="002060"/>
                </a:solidFill>
                <a:latin typeface="华文楷体" panose="02010600040101010101" pitchFamily="2" charset="-122"/>
                <a:ea typeface="华文楷体" panose="02010600040101010101" pitchFamily="2" charset="-122"/>
              </a:rPr>
              <a:t>2</a:t>
            </a:r>
            <a:r>
              <a:rPr lang="zh-CN" altLang="en-US" sz="2000">
                <a:solidFill>
                  <a:srgbClr val="002060"/>
                </a:solidFill>
                <a:latin typeface="华文楷体" panose="02010600040101010101" pitchFamily="2" charset="-122"/>
                <a:ea typeface="华文楷体" panose="02010600040101010101" pitchFamily="2" charset="-122"/>
              </a:rPr>
              <a:t>、</a:t>
            </a:r>
            <a:r>
              <a:rPr lang="en-US" altLang="zh-CN" sz="2000">
                <a:solidFill>
                  <a:srgbClr val="002060"/>
                </a:solidFill>
                <a:latin typeface="华文楷体" panose="02010600040101010101" pitchFamily="2" charset="-122"/>
                <a:ea typeface="华文楷体" panose="02010600040101010101" pitchFamily="2" charset="-122"/>
              </a:rPr>
              <a:t>3</a:t>
            </a:r>
            <a:r>
              <a:rPr lang="zh-CN" altLang="en-US" sz="2000" smtClean="0">
                <a:solidFill>
                  <a:srgbClr val="002060"/>
                </a:solidFill>
                <a:latin typeface="华文楷体" panose="02010600040101010101" pitchFamily="2" charset="-122"/>
                <a:ea typeface="华文楷体" panose="02010600040101010101" pitchFamily="2" charset="-122"/>
              </a:rPr>
              <a:t>，在</a:t>
            </a:r>
            <a:r>
              <a:rPr lang="zh-CN" altLang="en-US" sz="2000">
                <a:solidFill>
                  <a:srgbClr val="002060"/>
                </a:solidFill>
                <a:latin typeface="华文楷体" panose="02010600040101010101" pitchFamily="2" charset="-122"/>
                <a:ea typeface="华文楷体" panose="02010600040101010101" pitchFamily="2" charset="-122"/>
              </a:rPr>
              <a:t>输出层中准备了 </a:t>
            </a:r>
            <a:r>
              <a:rPr lang="en-US" altLang="zh-CN" sz="2000">
                <a:solidFill>
                  <a:srgbClr val="002060"/>
                </a:solidFill>
                <a:latin typeface="华文楷体" panose="02010600040101010101" pitchFamily="2" charset="-122"/>
                <a:ea typeface="华文楷体" panose="02010600040101010101" pitchFamily="2" charset="-122"/>
              </a:rPr>
              <a:t>3 </a:t>
            </a:r>
            <a:r>
              <a:rPr lang="zh-CN" altLang="en-US" sz="2000">
                <a:solidFill>
                  <a:srgbClr val="002060"/>
                </a:solidFill>
                <a:latin typeface="华文楷体" panose="02010600040101010101" pitchFamily="2" charset="-122"/>
                <a:ea typeface="华文楷体" panose="02010600040101010101" pitchFamily="2" charset="-122"/>
              </a:rPr>
              <a:t>个神经</a:t>
            </a:r>
            <a:r>
              <a:rPr lang="zh-CN" altLang="en-US" sz="2000" smtClean="0">
                <a:solidFill>
                  <a:srgbClr val="002060"/>
                </a:solidFill>
                <a:latin typeface="华文楷体" panose="02010600040101010101" pitchFamily="2" charset="-122"/>
                <a:ea typeface="华文楷体" panose="02010600040101010101" pitchFamily="2" charset="-122"/>
              </a:rPr>
              <a:t>单元来接收</a:t>
            </a:r>
            <a:r>
              <a:rPr lang="zh-CN" altLang="en-US" sz="2000">
                <a:solidFill>
                  <a:srgbClr val="002060"/>
                </a:solidFill>
                <a:latin typeface="华文楷体" panose="02010600040101010101" pitchFamily="2" charset="-122"/>
                <a:ea typeface="华文楷体" panose="02010600040101010101" pitchFamily="2" charset="-122"/>
              </a:rPr>
              <a:t>来自下一层（池化层）的所有神经</a:t>
            </a:r>
            <a:r>
              <a:rPr lang="zh-CN" altLang="en-US" sz="2000" smtClean="0">
                <a:solidFill>
                  <a:srgbClr val="002060"/>
                </a:solidFill>
                <a:latin typeface="华文楷体" panose="02010600040101010101" pitchFamily="2" charset="-122"/>
                <a:ea typeface="华文楷体" panose="02010600040101010101" pitchFamily="2" charset="-122"/>
              </a:rPr>
              <a:t>单元的</a:t>
            </a:r>
            <a:r>
              <a:rPr lang="zh-CN" altLang="en-US" sz="2000">
                <a:solidFill>
                  <a:srgbClr val="002060"/>
                </a:solidFill>
                <a:latin typeface="华文楷体" panose="02010600040101010101" pitchFamily="2" charset="-122"/>
                <a:ea typeface="华文楷体" panose="02010600040101010101" pitchFamily="2" charset="-122"/>
              </a:rPr>
              <a:t>箭头（即全连接）。这样就可以综合地考察池化层的神经单元的</a:t>
            </a:r>
            <a:r>
              <a:rPr lang="zh-CN" altLang="en-US" sz="2000" smtClean="0">
                <a:solidFill>
                  <a:srgbClr val="002060"/>
                </a:solidFill>
                <a:latin typeface="华文楷体" panose="02010600040101010101" pitchFamily="2" charset="-122"/>
                <a:ea typeface="华文楷体" panose="02010600040101010101" pitchFamily="2" charset="-122"/>
              </a:rPr>
              <a:t>信息</a:t>
            </a:r>
            <a:r>
              <a:rPr lang="zh-CN" altLang="en-US" sz="200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2550608" y="2278571"/>
            <a:ext cx="7286120" cy="354486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497028" y="112374"/>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67652" y="840984"/>
            <a:ext cx="9488275" cy="3785652"/>
          </a:xfrm>
          <a:prstGeom prst="rect">
            <a:avLst/>
          </a:prstGeom>
        </p:spPr>
        <p:txBody>
          <a:bodyPr wrap="square">
            <a:spAutoFit/>
          </a:bodyPr>
          <a:lstStyle/>
          <a:p>
            <a:pPr>
              <a:lnSpc>
                <a:spcPct val="200000"/>
              </a:lnSpc>
            </a:pPr>
            <a:r>
              <a:rPr lang="zh-CN" altLang="en-US" sz="2000" smtClean="0">
                <a:solidFill>
                  <a:srgbClr val="002060"/>
                </a:solidFill>
                <a:latin typeface="华文楷体" panose="02010600040101010101" pitchFamily="2" charset="-122"/>
                <a:ea typeface="华文楷体" panose="02010600040101010101" pitchFamily="2" charset="-122"/>
              </a:rPr>
              <a:t>    将</a:t>
            </a:r>
            <a:r>
              <a:rPr lang="zh-CN" altLang="en-US" sz="2000">
                <a:solidFill>
                  <a:srgbClr val="002060"/>
                </a:solidFill>
                <a:latin typeface="华文楷体" panose="02010600040101010101" pitchFamily="2" charset="-122"/>
                <a:ea typeface="华文楷体" panose="02010600040101010101" pitchFamily="2" charset="-122"/>
              </a:rPr>
              <a:t>这个图用式子来表示。输出层</a:t>
            </a:r>
            <a:r>
              <a:rPr lang="zh-CN" altLang="en-US" sz="2000" smtClean="0">
                <a:solidFill>
                  <a:srgbClr val="002060"/>
                </a:solidFill>
                <a:latin typeface="华文楷体" panose="02010600040101010101" pitchFamily="2" charset="-122"/>
                <a:ea typeface="华文楷体" panose="02010600040101010101" pitchFamily="2" charset="-122"/>
              </a:rPr>
              <a:t>第</a:t>
            </a:r>
            <a:r>
              <a:rPr lang="en-US" altLang="zh-CN" sz="2000" smtClean="0">
                <a:solidFill>
                  <a:srgbClr val="002060"/>
                </a:solidFill>
                <a:latin typeface="华文楷体" panose="02010600040101010101" pitchFamily="2" charset="-122"/>
                <a:ea typeface="华文楷体" panose="02010600040101010101" pitchFamily="2" charset="-122"/>
              </a:rPr>
              <a:t>n</a:t>
            </a:r>
            <a:r>
              <a:rPr lang="zh-CN" altLang="en-US" sz="2000" smtClean="0">
                <a:solidFill>
                  <a:srgbClr val="002060"/>
                </a:solidFill>
                <a:latin typeface="华文楷体" panose="02010600040101010101" pitchFamily="2" charset="-122"/>
                <a:ea typeface="华文楷体" panose="02010600040101010101" pitchFamily="2" charset="-122"/>
              </a:rPr>
              <a:t>个</a:t>
            </a:r>
            <a:r>
              <a:rPr lang="zh-CN" altLang="en-US" sz="2000">
                <a:solidFill>
                  <a:srgbClr val="002060"/>
                </a:solidFill>
                <a:latin typeface="华文楷体" panose="02010600040101010101" pitchFamily="2" charset="-122"/>
                <a:ea typeface="华文楷体" panose="02010600040101010101" pitchFamily="2" charset="-122"/>
              </a:rPr>
              <a:t>神经单元</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n=1,2,3</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的</a:t>
            </a:r>
            <a:r>
              <a:rPr lang="zh-CN" altLang="en-US" sz="2000" smtClean="0">
                <a:solidFill>
                  <a:srgbClr val="002060"/>
                </a:solidFill>
                <a:latin typeface="华文楷体" panose="02010600040101010101" pitchFamily="2" charset="-122"/>
                <a:ea typeface="华文楷体" panose="02010600040101010101" pitchFamily="2" charset="-122"/>
              </a:rPr>
              <a:t>加权</a:t>
            </a:r>
            <a:r>
              <a:rPr lang="zh-CN" altLang="en-US" sz="2000">
                <a:solidFill>
                  <a:srgbClr val="002060"/>
                </a:solidFill>
                <a:latin typeface="华文楷体" panose="02010600040101010101" pitchFamily="2" charset="-122"/>
                <a:ea typeface="华文楷体" panose="02010600040101010101" pitchFamily="2" charset="-122"/>
              </a:rPr>
              <a:t>输入可以如下</a:t>
            </a:r>
            <a:r>
              <a:rPr lang="zh-CN" altLang="en-US" sz="2000" smtClean="0">
                <a:solidFill>
                  <a:srgbClr val="002060"/>
                </a:solidFill>
                <a:latin typeface="华文楷体" panose="02010600040101010101" pitchFamily="2" charset="-122"/>
                <a:ea typeface="华文楷体" panose="02010600040101010101" pitchFamily="2" charset="-122"/>
              </a:rPr>
              <a:t>表示。</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20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20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200000"/>
              </a:lnSpc>
            </a:pPr>
            <a:r>
              <a:rPr lang="zh-CN" altLang="en-US" sz="2000" smtClean="0">
                <a:solidFill>
                  <a:srgbClr val="002060"/>
                </a:solidFill>
                <a:latin typeface="华文楷体" panose="02010600040101010101" pitchFamily="2" charset="-122"/>
                <a:ea typeface="华文楷体" panose="02010600040101010101" pitchFamily="2" charset="-122"/>
              </a:rPr>
              <a:t>    系数 </a:t>
            </a:r>
            <a:r>
              <a:rPr lang="en-US" altLang="zh-CN" sz="2000" smtClean="0">
                <a:solidFill>
                  <a:srgbClr val="002060"/>
                </a:solidFill>
                <a:latin typeface="华文楷体" panose="02010600040101010101" pitchFamily="2" charset="-122"/>
                <a:ea typeface="华文楷体" panose="02010600040101010101" pitchFamily="2" charset="-122"/>
              </a:rPr>
              <a:t>w</a:t>
            </a:r>
            <a:r>
              <a:rPr lang="en-US" altLang="zh-CN" sz="2000" baseline="30000" smtClean="0">
                <a:solidFill>
                  <a:srgbClr val="002060"/>
                </a:solidFill>
                <a:latin typeface="华文楷体" panose="02010600040101010101" pitchFamily="2" charset="-122"/>
                <a:ea typeface="华文楷体" panose="02010600040101010101" pitchFamily="2" charset="-122"/>
              </a:rPr>
              <a:t>On</a:t>
            </a:r>
            <a:r>
              <a:rPr lang="en-US" altLang="zh-CN" sz="2000" smtClean="0">
                <a:solidFill>
                  <a:srgbClr val="002060"/>
                </a:solidFill>
                <a:latin typeface="华文楷体" panose="02010600040101010101" pitchFamily="2" charset="-122"/>
                <a:ea typeface="华文楷体" panose="02010600040101010101" pitchFamily="2" charset="-122"/>
              </a:rPr>
              <a:t> </a:t>
            </a:r>
            <a:r>
              <a:rPr lang="en-US" altLang="zh-CN" sz="2000" baseline="-25000" smtClean="0">
                <a:solidFill>
                  <a:srgbClr val="002060"/>
                </a:solidFill>
                <a:latin typeface="华文楷体" panose="02010600040101010101" pitchFamily="2" charset="-122"/>
                <a:ea typeface="华文楷体" panose="02010600040101010101" pitchFamily="2" charset="-122"/>
              </a:rPr>
              <a:t>k-ij</a:t>
            </a:r>
            <a:r>
              <a:rPr lang="zh-CN" altLang="en-US" sz="2000" smtClean="0">
                <a:solidFill>
                  <a:srgbClr val="002060"/>
                </a:solidFill>
                <a:latin typeface="华文楷体" panose="02010600040101010101" pitchFamily="2" charset="-122"/>
                <a:ea typeface="华文楷体" panose="02010600040101010101" pitchFamily="2" charset="-122"/>
              </a:rPr>
              <a:t>为</a:t>
            </a:r>
            <a:r>
              <a:rPr lang="zh-CN" altLang="en-US" sz="2000">
                <a:solidFill>
                  <a:srgbClr val="002060"/>
                </a:solidFill>
                <a:latin typeface="华文楷体" panose="02010600040101010101" pitchFamily="2" charset="-122"/>
                <a:ea typeface="华文楷体" panose="02010600040101010101" pitchFamily="2" charset="-122"/>
              </a:rPr>
              <a:t>输出层</a:t>
            </a:r>
            <a:r>
              <a:rPr lang="zh-CN" altLang="en-US" sz="2000" smtClean="0">
                <a:solidFill>
                  <a:srgbClr val="002060"/>
                </a:solidFill>
                <a:latin typeface="华文楷体" panose="02010600040101010101" pitchFamily="2" charset="-122"/>
                <a:ea typeface="华文楷体" panose="02010600040101010101" pitchFamily="2" charset="-122"/>
              </a:rPr>
              <a:t>第</a:t>
            </a:r>
            <a:r>
              <a:rPr lang="en-US" altLang="zh-CN" sz="2000" smtClean="0">
                <a:solidFill>
                  <a:srgbClr val="002060"/>
                </a:solidFill>
                <a:latin typeface="华文楷体" panose="02010600040101010101" pitchFamily="2" charset="-122"/>
                <a:ea typeface="华文楷体" panose="02010600040101010101" pitchFamily="2" charset="-122"/>
              </a:rPr>
              <a:t>n</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个神经单元给池化层神经单元的输出 </a:t>
            </a:r>
            <a:r>
              <a:rPr lang="en-US" altLang="zh-CN" sz="2000" smtClean="0">
                <a:solidFill>
                  <a:srgbClr val="002060"/>
                </a:solidFill>
                <a:latin typeface="华文楷体" panose="02010600040101010101" pitchFamily="2" charset="-122"/>
                <a:ea typeface="华文楷体" panose="02010600040101010101" pitchFamily="2" charset="-122"/>
              </a:rPr>
              <a:t>a</a:t>
            </a:r>
            <a:r>
              <a:rPr lang="en-US" altLang="zh-CN" sz="2000" baseline="30000" smtClean="0">
                <a:solidFill>
                  <a:srgbClr val="002060"/>
                </a:solidFill>
                <a:latin typeface="华文楷体" panose="02010600040101010101" pitchFamily="2" charset="-122"/>
                <a:ea typeface="华文楷体" panose="02010600040101010101" pitchFamily="2" charset="-122"/>
              </a:rPr>
              <a:t>Pk</a:t>
            </a:r>
            <a:r>
              <a:rPr lang="en-US" altLang="zh-CN" sz="2000" baseline="-25000" smtClean="0">
                <a:solidFill>
                  <a:srgbClr val="002060"/>
                </a:solidFill>
                <a:latin typeface="华文楷体" panose="02010600040101010101" pitchFamily="2" charset="-122"/>
                <a:ea typeface="华文楷体" panose="02010600040101010101" pitchFamily="2" charset="-122"/>
              </a:rPr>
              <a:t>ij</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k=1,2,3</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i=1,2</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j=1,2</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分配的权重</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b</a:t>
            </a:r>
            <a:r>
              <a:rPr lang="en-US" altLang="zh-CN" sz="2000" baseline="30000" smtClean="0">
                <a:solidFill>
                  <a:srgbClr val="002060"/>
                </a:solidFill>
                <a:latin typeface="华文楷体" panose="02010600040101010101" pitchFamily="2" charset="-122"/>
                <a:ea typeface="华文楷体" panose="02010600040101010101" pitchFamily="2" charset="-122"/>
              </a:rPr>
              <a:t>On</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为输出层</a:t>
            </a:r>
            <a:r>
              <a:rPr lang="zh-CN" altLang="en-US" sz="2000" smtClean="0">
                <a:solidFill>
                  <a:srgbClr val="002060"/>
                </a:solidFill>
                <a:latin typeface="华文楷体" panose="02010600040101010101" pitchFamily="2" charset="-122"/>
                <a:ea typeface="华文楷体" panose="02010600040101010101" pitchFamily="2" charset="-122"/>
              </a:rPr>
              <a:t>第</a:t>
            </a:r>
            <a:r>
              <a:rPr lang="en-US" altLang="zh-CN" sz="2000" smtClean="0">
                <a:solidFill>
                  <a:srgbClr val="002060"/>
                </a:solidFill>
                <a:latin typeface="华文楷体" panose="02010600040101010101" pitchFamily="2" charset="-122"/>
                <a:ea typeface="华文楷体" panose="02010600040101010101" pitchFamily="2" charset="-122"/>
              </a:rPr>
              <a:t>n</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个神经</a:t>
            </a:r>
            <a:r>
              <a:rPr lang="zh-CN" altLang="en-US" sz="2000" smtClean="0">
                <a:solidFill>
                  <a:srgbClr val="002060"/>
                </a:solidFill>
                <a:latin typeface="华文楷体" panose="02010600040101010101" pitchFamily="2" charset="-122"/>
                <a:ea typeface="华文楷体" panose="02010600040101010101" pitchFamily="2" charset="-122"/>
              </a:rPr>
              <a:t>单元的偏置。</a:t>
            </a:r>
            <a:endParaRPr lang="en-US" altLang="zh-CN" sz="200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1785858" y="2339533"/>
            <a:ext cx="9636195" cy="936488"/>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497028" y="112374"/>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78488" y="212911"/>
            <a:ext cx="9488275" cy="3170099"/>
          </a:xfrm>
          <a:prstGeom prst="rect">
            <a:avLst/>
          </a:prstGeom>
        </p:spPr>
        <p:txBody>
          <a:bodyPr wrap="square">
            <a:spAutoFit/>
          </a:bodyPr>
          <a:lstStyle/>
          <a:p>
            <a:pPr>
              <a:lnSpc>
                <a:spcPct val="200000"/>
              </a:lnSpc>
            </a:pPr>
            <a:r>
              <a:rPr lang="zh-CN" altLang="en-US" sz="2000" b="1">
                <a:solidFill>
                  <a:srgbClr val="005DFF"/>
                </a:solidFill>
                <a:latin typeface="华文楷体" panose="02010600040101010101" pitchFamily="2" charset="-122"/>
                <a:ea typeface="华文楷体" panose="02010600040101010101" pitchFamily="2" charset="-122"/>
              </a:rPr>
              <a:t>例 </a:t>
            </a:r>
            <a:r>
              <a:rPr lang="en-US" altLang="zh-CN" sz="2000" b="1">
                <a:solidFill>
                  <a:srgbClr val="005DFF"/>
                </a:solidFill>
                <a:latin typeface="华文楷体" panose="02010600040101010101" pitchFamily="2" charset="-122"/>
                <a:ea typeface="华文楷体" panose="02010600040101010101" pitchFamily="2" charset="-122"/>
              </a:rPr>
              <a:t>2 </a:t>
            </a:r>
            <a:r>
              <a:rPr lang="zh-CN" altLang="en-US" sz="2000" b="1" smtClean="0">
                <a:solidFill>
                  <a:srgbClr val="005DFF"/>
                </a:solidFill>
                <a:latin typeface="华文楷体" panose="02010600040101010101" pitchFamily="2" charset="-122"/>
                <a:ea typeface="华文楷体" panose="02010600040101010101" pitchFamily="2" charset="-122"/>
              </a:rPr>
              <a:t>具体</a:t>
            </a:r>
            <a:r>
              <a:rPr lang="zh-CN" altLang="en-US" sz="2000" b="1">
                <a:solidFill>
                  <a:srgbClr val="005DFF"/>
                </a:solidFill>
                <a:latin typeface="华文楷体" panose="02010600040101010101" pitchFamily="2" charset="-122"/>
                <a:ea typeface="华文楷体" panose="02010600040101010101" pitchFamily="2" charset="-122"/>
              </a:rPr>
              <a:t>地</a:t>
            </a:r>
            <a:r>
              <a:rPr lang="zh-CN" altLang="en-US" sz="2000" b="1" smtClean="0">
                <a:solidFill>
                  <a:srgbClr val="005DFF"/>
                </a:solidFill>
                <a:latin typeface="华文楷体" panose="02010600040101010101" pitchFamily="2" charset="-122"/>
                <a:ea typeface="华文楷体" panose="02010600040101010101" pitchFamily="2" charset="-122"/>
              </a:rPr>
              <a:t>写出</a:t>
            </a:r>
            <a:r>
              <a:rPr lang="en-US" altLang="zh-CN" sz="2000" b="1" smtClean="0">
                <a:solidFill>
                  <a:srgbClr val="005DFF"/>
                </a:solidFill>
                <a:latin typeface="华文楷体" panose="02010600040101010101" pitchFamily="2" charset="-122"/>
                <a:ea typeface="华文楷体" panose="02010600040101010101" pitchFamily="2" charset="-122"/>
              </a:rPr>
              <a:t>z</a:t>
            </a:r>
            <a:r>
              <a:rPr lang="en-US" altLang="zh-CN" sz="2000" b="1" baseline="30000" smtClean="0">
                <a:solidFill>
                  <a:srgbClr val="005DFF"/>
                </a:solidFill>
                <a:latin typeface="华文楷体" panose="02010600040101010101" pitchFamily="2" charset="-122"/>
                <a:ea typeface="华文楷体" panose="02010600040101010101" pitchFamily="2" charset="-122"/>
              </a:rPr>
              <a:t>O</a:t>
            </a:r>
            <a:r>
              <a:rPr lang="en-US" altLang="zh-CN" sz="2000" b="1" baseline="-25000" smtClean="0">
                <a:solidFill>
                  <a:srgbClr val="005DFF"/>
                </a:solidFill>
                <a:latin typeface="华文楷体" panose="02010600040101010101" pitchFamily="2" charset="-122"/>
                <a:ea typeface="华文楷体" panose="02010600040101010101" pitchFamily="2" charset="-122"/>
              </a:rPr>
              <a:t>1</a:t>
            </a:r>
            <a:r>
              <a:rPr lang="zh-CN" altLang="en-US" sz="2000" b="1" smtClean="0">
                <a:solidFill>
                  <a:srgbClr val="005DFF"/>
                </a:solidFill>
                <a:latin typeface="华文楷体" panose="02010600040101010101" pitchFamily="2" charset="-122"/>
                <a:ea typeface="华文楷体" panose="02010600040101010101" pitchFamily="2" charset="-122"/>
              </a:rPr>
              <a:t>的</a:t>
            </a:r>
            <a:r>
              <a:rPr lang="zh-CN" altLang="en-US" sz="2000" b="1">
                <a:solidFill>
                  <a:srgbClr val="005DFF"/>
                </a:solidFill>
                <a:latin typeface="华文楷体" panose="02010600040101010101" pitchFamily="2" charset="-122"/>
                <a:ea typeface="华文楷体" panose="02010600040101010101" pitchFamily="2" charset="-122"/>
              </a:rPr>
              <a:t>式子</a:t>
            </a:r>
            <a:r>
              <a:rPr lang="zh-CN" altLang="en-US" sz="2000" b="1" smtClean="0">
                <a:solidFill>
                  <a:srgbClr val="005DFF"/>
                </a:solidFill>
                <a:latin typeface="华文楷体" panose="02010600040101010101" pitchFamily="2" charset="-122"/>
                <a:ea typeface="华文楷体" panose="02010600040101010101" pitchFamily="2" charset="-122"/>
              </a:rPr>
              <a:t>。</a:t>
            </a:r>
            <a:endParaRPr lang="en-US" altLang="zh-CN" sz="2000" b="1">
              <a:solidFill>
                <a:srgbClr val="005DFF"/>
              </a:solidFill>
              <a:latin typeface="华文楷体" panose="02010600040101010101" pitchFamily="2" charset="-122"/>
              <a:ea typeface="华文楷体" panose="02010600040101010101" pitchFamily="2" charset="-122"/>
            </a:endParaRPr>
          </a:p>
          <a:p>
            <a:pPr>
              <a:lnSpc>
                <a:spcPct val="200000"/>
              </a:lnSpc>
            </a:pP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200000"/>
              </a:lnSpc>
            </a:pP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200000"/>
              </a:lnSpc>
            </a:pPr>
            <a:r>
              <a:rPr lang="zh-CN" altLang="en-US" sz="2000" smtClean="0">
                <a:solidFill>
                  <a:srgbClr val="002060"/>
                </a:solidFill>
                <a:latin typeface="华文楷体" panose="02010600040101010101" pitchFamily="2" charset="-122"/>
                <a:ea typeface="华文楷体" panose="02010600040101010101" pitchFamily="2" charset="-122"/>
              </a:rPr>
              <a:t>上</a:t>
            </a:r>
            <a:r>
              <a:rPr lang="zh-CN" altLang="en-US" sz="2000">
                <a:solidFill>
                  <a:srgbClr val="002060"/>
                </a:solidFill>
                <a:latin typeface="华文楷体" panose="02010600040101010101" pitchFamily="2" charset="-122"/>
                <a:ea typeface="华文楷体" panose="02010600040101010101" pitchFamily="2" charset="-122"/>
              </a:rPr>
              <a:t>式中变量和参数的关系如下图所</a:t>
            </a:r>
            <a:r>
              <a:rPr lang="zh-CN" altLang="en-US" sz="2000" smtClean="0">
                <a:solidFill>
                  <a:srgbClr val="002060"/>
                </a:solidFill>
                <a:latin typeface="华文楷体" panose="02010600040101010101" pitchFamily="2" charset="-122"/>
                <a:ea typeface="华文楷体" panose="02010600040101010101" pitchFamily="2" charset="-122"/>
              </a:rPr>
              <a:t>示</a:t>
            </a:r>
            <a:r>
              <a:rPr lang="en-US" altLang="zh-CN"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200000"/>
              </a:lnSpc>
            </a:pPr>
            <a:endParaRPr lang="en-US" altLang="zh-CN" sz="2000" b="1">
              <a:solidFill>
                <a:srgbClr val="005DFF"/>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1678488" y="1160493"/>
            <a:ext cx="6569009" cy="906859"/>
          </a:xfrm>
          <a:prstGeom prst="rect">
            <a:avLst/>
          </a:prstGeom>
        </p:spPr>
      </p:pic>
      <p:pic>
        <p:nvPicPr>
          <p:cNvPr id="4" name="图片 3"/>
          <p:cNvPicPr>
            <a:picLocks noChangeAspect="1"/>
          </p:cNvPicPr>
          <p:nvPr/>
        </p:nvPicPr>
        <p:blipFill>
          <a:blip r:embed="rId2"/>
          <a:stretch>
            <a:fillRect/>
          </a:stretch>
        </p:blipFill>
        <p:spPr>
          <a:xfrm>
            <a:off x="1869004" y="2958850"/>
            <a:ext cx="6378493" cy="3101609"/>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497028" y="112374"/>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76888" y="1078077"/>
            <a:ext cx="9488275" cy="3016210"/>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考虑</a:t>
            </a:r>
            <a:r>
              <a:rPr lang="zh-CN" altLang="en-US" sz="2000">
                <a:solidFill>
                  <a:srgbClr val="002060"/>
                </a:solidFill>
                <a:latin typeface="华文楷体" panose="02010600040101010101" pitchFamily="2" charset="-122"/>
                <a:ea typeface="华文楷体" panose="02010600040101010101" pitchFamily="2" charset="-122"/>
              </a:rPr>
              <a:t>输出层神经单元的输出，它们形成了整个卷积神经网络的</a:t>
            </a:r>
            <a:r>
              <a:rPr lang="zh-CN" altLang="en-US" sz="2000" smtClean="0">
                <a:solidFill>
                  <a:srgbClr val="002060"/>
                </a:solidFill>
                <a:latin typeface="华文楷体" panose="02010600040101010101" pitchFamily="2" charset="-122"/>
                <a:ea typeface="华文楷体" panose="02010600040101010101" pitchFamily="2" charset="-122"/>
              </a:rPr>
              <a:t>输出</a:t>
            </a:r>
            <a:r>
              <a:rPr lang="zh-CN" altLang="en-US" sz="2000">
                <a:solidFill>
                  <a:srgbClr val="002060"/>
                </a:solidFill>
                <a:latin typeface="华文楷体" panose="02010600040101010101" pitchFamily="2" charset="-122"/>
                <a:ea typeface="华文楷体" panose="02010600040101010101" pitchFamily="2" charset="-122"/>
              </a:rPr>
              <a:t>。输出层</a:t>
            </a:r>
            <a:r>
              <a:rPr lang="zh-CN" altLang="en-US" sz="2000" smtClean="0">
                <a:solidFill>
                  <a:srgbClr val="002060"/>
                </a:solidFill>
                <a:latin typeface="华文楷体" panose="02010600040101010101" pitchFamily="2" charset="-122"/>
                <a:ea typeface="华文楷体" panose="02010600040101010101" pitchFamily="2" charset="-122"/>
              </a:rPr>
              <a:t>第</a:t>
            </a:r>
            <a:r>
              <a:rPr lang="en-US" altLang="zh-CN" sz="2000">
                <a:solidFill>
                  <a:srgbClr val="002060"/>
                </a:solidFill>
                <a:latin typeface="华文楷体" panose="02010600040101010101" pitchFamily="2" charset="-122"/>
                <a:ea typeface="华文楷体" panose="02010600040101010101" pitchFamily="2" charset="-122"/>
              </a:rPr>
              <a:t>n</a:t>
            </a:r>
            <a:r>
              <a:rPr lang="zh-CN" altLang="en-US" sz="2000" smtClean="0">
                <a:solidFill>
                  <a:srgbClr val="002060"/>
                </a:solidFill>
                <a:latin typeface="华文楷体" panose="02010600040101010101" pitchFamily="2" charset="-122"/>
                <a:ea typeface="华文楷体" panose="02010600040101010101" pitchFamily="2" charset="-122"/>
              </a:rPr>
              <a:t>个</a:t>
            </a:r>
            <a:r>
              <a:rPr lang="zh-CN" altLang="en-US" sz="2000">
                <a:solidFill>
                  <a:srgbClr val="002060"/>
                </a:solidFill>
                <a:latin typeface="华文楷体" panose="02010600040101010101" pitchFamily="2" charset="-122"/>
                <a:ea typeface="华文楷体" panose="02010600040101010101" pitchFamily="2" charset="-122"/>
              </a:rPr>
              <a:t>神经单元的输出值</a:t>
            </a:r>
            <a:r>
              <a:rPr lang="zh-CN" altLang="en-US" sz="2000" smtClean="0">
                <a:solidFill>
                  <a:srgbClr val="002060"/>
                </a:solidFill>
                <a:latin typeface="华文楷体" panose="02010600040101010101" pitchFamily="2" charset="-122"/>
                <a:ea typeface="华文楷体" panose="02010600040101010101" pitchFamily="2" charset="-122"/>
              </a:rPr>
              <a:t>为</a:t>
            </a:r>
            <a:r>
              <a:rPr lang="en-US" altLang="zh-CN" sz="2000" smtClean="0">
                <a:solidFill>
                  <a:srgbClr val="002060"/>
                </a:solidFill>
                <a:latin typeface="华文楷体" panose="02010600040101010101" pitchFamily="2" charset="-122"/>
                <a:ea typeface="华文楷体" panose="02010600040101010101" pitchFamily="2" charset="-122"/>
              </a:rPr>
              <a:t>a</a:t>
            </a:r>
            <a:r>
              <a:rPr lang="en-US" altLang="zh-CN" sz="2000" baseline="30000" smtClean="0">
                <a:solidFill>
                  <a:srgbClr val="002060"/>
                </a:solidFill>
                <a:latin typeface="华文楷体" panose="02010600040101010101" pitchFamily="2" charset="-122"/>
                <a:ea typeface="华文楷体" panose="02010600040101010101" pitchFamily="2" charset="-122"/>
              </a:rPr>
              <a:t>O</a:t>
            </a:r>
            <a:r>
              <a:rPr lang="en-US" altLang="zh-CN" sz="2000" baseline="-25000" smtClean="0">
                <a:solidFill>
                  <a:srgbClr val="002060"/>
                </a:solidFill>
                <a:latin typeface="华文楷体" panose="02010600040101010101" pitchFamily="2" charset="-122"/>
                <a:ea typeface="华文楷体" panose="02010600040101010101" pitchFamily="2" charset="-122"/>
              </a:rPr>
              <a:t>n</a:t>
            </a:r>
            <a:r>
              <a:rPr lang="zh-CN" altLang="en-US" sz="2000" baseline="-25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，激活函数为 </a:t>
            </a:r>
            <a:r>
              <a:rPr lang="en-US" altLang="zh-CN" sz="2000" smtClean="0">
                <a:solidFill>
                  <a:srgbClr val="002060"/>
                </a:solidFill>
                <a:latin typeface="华文楷体" panose="02010600040101010101" pitchFamily="2" charset="-122"/>
                <a:ea typeface="华文楷体" panose="02010600040101010101" pitchFamily="2" charset="-122"/>
              </a:rPr>
              <a:t>a(z)</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则 </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000" smtClean="0">
                <a:solidFill>
                  <a:srgbClr val="002060"/>
                </a:solidFill>
                <a:latin typeface="华文楷体" panose="02010600040101010101" pitchFamily="2" charset="-122"/>
                <a:ea typeface="华文楷体" panose="02010600040101010101" pitchFamily="2" charset="-122"/>
              </a:rPr>
              <a:t>     a</a:t>
            </a:r>
            <a:r>
              <a:rPr lang="en-US" altLang="zh-CN" sz="2000" baseline="30000" smtClean="0">
                <a:solidFill>
                  <a:srgbClr val="002060"/>
                </a:solidFill>
                <a:latin typeface="华文楷体" panose="02010600040101010101" pitchFamily="2" charset="-122"/>
                <a:ea typeface="华文楷体" panose="02010600040101010101" pitchFamily="2" charset="-122"/>
              </a:rPr>
              <a:t>O</a:t>
            </a:r>
            <a:r>
              <a:rPr lang="en-US" altLang="zh-CN" sz="2000" baseline="-25000" smtClean="0">
                <a:solidFill>
                  <a:srgbClr val="002060"/>
                </a:solidFill>
                <a:latin typeface="华文楷体" panose="02010600040101010101" pitchFamily="2" charset="-122"/>
                <a:ea typeface="华文楷体" panose="02010600040101010101" pitchFamily="2" charset="-122"/>
              </a:rPr>
              <a:t>n</a:t>
            </a:r>
            <a:r>
              <a:rPr lang="en-US" altLang="zh-CN" sz="2000" smtClean="0">
                <a:solidFill>
                  <a:srgbClr val="002060"/>
                </a:solidFill>
                <a:latin typeface="华文楷体" panose="02010600040101010101" pitchFamily="2" charset="-122"/>
                <a:ea typeface="华文楷体" panose="02010600040101010101" pitchFamily="2" charset="-122"/>
              </a:rPr>
              <a:t>(n=1,2,3)</a:t>
            </a:r>
            <a:r>
              <a:rPr lang="zh-CN" altLang="en-US" sz="2000" smtClean="0">
                <a:solidFill>
                  <a:srgbClr val="002060"/>
                </a:solidFill>
                <a:latin typeface="华文楷体" panose="02010600040101010101" pitchFamily="2" charset="-122"/>
                <a:ea typeface="华文楷体" panose="02010600040101010101" pitchFamily="2" charset="-122"/>
              </a:rPr>
              <a:t>中</a:t>
            </a:r>
            <a:r>
              <a:rPr lang="zh-CN" altLang="en-US" sz="2000">
                <a:solidFill>
                  <a:srgbClr val="002060"/>
                </a:solidFill>
                <a:latin typeface="华文楷体" panose="02010600040101010101" pitchFamily="2" charset="-122"/>
                <a:ea typeface="华文楷体" panose="02010600040101010101" pitchFamily="2" charset="-122"/>
              </a:rPr>
              <a:t>最大值的</a:t>
            </a:r>
            <a:r>
              <a:rPr lang="zh-CN" altLang="en-US" sz="2000" smtClean="0">
                <a:solidFill>
                  <a:srgbClr val="002060"/>
                </a:solidFill>
                <a:latin typeface="华文楷体" panose="02010600040101010101" pitchFamily="2" charset="-122"/>
                <a:ea typeface="华文楷体" panose="02010600040101010101" pitchFamily="2" charset="-122"/>
              </a:rPr>
              <a:t>下标</a:t>
            </a:r>
            <a:r>
              <a:rPr lang="en-US" altLang="zh-CN" sz="2000" smtClean="0">
                <a:solidFill>
                  <a:srgbClr val="002060"/>
                </a:solidFill>
                <a:latin typeface="华文楷体" panose="02010600040101010101" pitchFamily="2" charset="-122"/>
                <a:ea typeface="华文楷体" panose="02010600040101010101" pitchFamily="2" charset="-122"/>
              </a:rPr>
              <a:t>n</a:t>
            </a:r>
            <a:r>
              <a:rPr lang="zh-CN" altLang="en-US" sz="2000" smtClean="0">
                <a:solidFill>
                  <a:srgbClr val="002060"/>
                </a:solidFill>
                <a:latin typeface="华文楷体" panose="02010600040101010101" pitchFamily="2" charset="-122"/>
                <a:ea typeface="华文楷体" panose="02010600040101010101" pitchFamily="2" charset="-122"/>
              </a:rPr>
              <a:t>就是要</a:t>
            </a:r>
            <a:r>
              <a:rPr lang="zh-CN" altLang="en-US" sz="2000">
                <a:solidFill>
                  <a:srgbClr val="002060"/>
                </a:solidFill>
                <a:latin typeface="华文楷体" panose="02010600040101010101" pitchFamily="2" charset="-122"/>
                <a:ea typeface="华文楷体" panose="02010600040101010101" pitchFamily="2" charset="-122"/>
              </a:rPr>
              <a:t>判定的数字。</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200000"/>
              </a:lnSpc>
            </a:pPr>
            <a:endParaRPr lang="en-US" altLang="zh-CN" sz="2000" b="1">
              <a:solidFill>
                <a:srgbClr val="005DFF"/>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962982" y="2172408"/>
            <a:ext cx="4581409" cy="607738"/>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497028" y="112374"/>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76888" y="1078077"/>
            <a:ext cx="9488275" cy="3016210"/>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考虑</a:t>
            </a:r>
            <a:r>
              <a:rPr lang="zh-CN" altLang="en-US" sz="2000">
                <a:solidFill>
                  <a:srgbClr val="002060"/>
                </a:solidFill>
                <a:latin typeface="华文楷体" panose="02010600040101010101" pitchFamily="2" charset="-122"/>
                <a:ea typeface="华文楷体" panose="02010600040101010101" pitchFamily="2" charset="-122"/>
              </a:rPr>
              <a:t>输出层神经单元的输出，它们形成了整个卷积神经网络的</a:t>
            </a:r>
            <a:r>
              <a:rPr lang="zh-CN" altLang="en-US" sz="2000" smtClean="0">
                <a:solidFill>
                  <a:srgbClr val="002060"/>
                </a:solidFill>
                <a:latin typeface="华文楷体" panose="02010600040101010101" pitchFamily="2" charset="-122"/>
                <a:ea typeface="华文楷体" panose="02010600040101010101" pitchFamily="2" charset="-122"/>
              </a:rPr>
              <a:t>输出</a:t>
            </a:r>
            <a:r>
              <a:rPr lang="zh-CN" altLang="en-US" sz="2000">
                <a:solidFill>
                  <a:srgbClr val="002060"/>
                </a:solidFill>
                <a:latin typeface="华文楷体" panose="02010600040101010101" pitchFamily="2" charset="-122"/>
                <a:ea typeface="华文楷体" panose="02010600040101010101" pitchFamily="2" charset="-122"/>
              </a:rPr>
              <a:t>。输出层</a:t>
            </a:r>
            <a:r>
              <a:rPr lang="zh-CN" altLang="en-US" sz="2000" smtClean="0">
                <a:solidFill>
                  <a:srgbClr val="002060"/>
                </a:solidFill>
                <a:latin typeface="华文楷体" panose="02010600040101010101" pitchFamily="2" charset="-122"/>
                <a:ea typeface="华文楷体" panose="02010600040101010101" pitchFamily="2" charset="-122"/>
              </a:rPr>
              <a:t>第</a:t>
            </a:r>
            <a:r>
              <a:rPr lang="en-US" altLang="zh-CN" sz="2000">
                <a:solidFill>
                  <a:srgbClr val="002060"/>
                </a:solidFill>
                <a:latin typeface="华文楷体" panose="02010600040101010101" pitchFamily="2" charset="-122"/>
                <a:ea typeface="华文楷体" panose="02010600040101010101" pitchFamily="2" charset="-122"/>
              </a:rPr>
              <a:t>n</a:t>
            </a:r>
            <a:r>
              <a:rPr lang="zh-CN" altLang="en-US" sz="2000" smtClean="0">
                <a:solidFill>
                  <a:srgbClr val="002060"/>
                </a:solidFill>
                <a:latin typeface="华文楷体" panose="02010600040101010101" pitchFamily="2" charset="-122"/>
                <a:ea typeface="华文楷体" panose="02010600040101010101" pitchFamily="2" charset="-122"/>
              </a:rPr>
              <a:t>个</a:t>
            </a:r>
            <a:r>
              <a:rPr lang="zh-CN" altLang="en-US" sz="2000">
                <a:solidFill>
                  <a:srgbClr val="002060"/>
                </a:solidFill>
                <a:latin typeface="华文楷体" panose="02010600040101010101" pitchFamily="2" charset="-122"/>
                <a:ea typeface="华文楷体" panose="02010600040101010101" pitchFamily="2" charset="-122"/>
              </a:rPr>
              <a:t>神经单元的输出值</a:t>
            </a:r>
            <a:r>
              <a:rPr lang="zh-CN" altLang="en-US" sz="2000" smtClean="0">
                <a:solidFill>
                  <a:srgbClr val="002060"/>
                </a:solidFill>
                <a:latin typeface="华文楷体" panose="02010600040101010101" pitchFamily="2" charset="-122"/>
                <a:ea typeface="华文楷体" panose="02010600040101010101" pitchFamily="2" charset="-122"/>
              </a:rPr>
              <a:t>为</a:t>
            </a:r>
            <a:r>
              <a:rPr lang="en-US" altLang="zh-CN" sz="2000" smtClean="0">
                <a:solidFill>
                  <a:srgbClr val="002060"/>
                </a:solidFill>
                <a:latin typeface="华文楷体" panose="02010600040101010101" pitchFamily="2" charset="-122"/>
                <a:ea typeface="华文楷体" panose="02010600040101010101" pitchFamily="2" charset="-122"/>
              </a:rPr>
              <a:t>a</a:t>
            </a:r>
            <a:r>
              <a:rPr lang="en-US" altLang="zh-CN" sz="2000" baseline="30000" smtClean="0">
                <a:solidFill>
                  <a:srgbClr val="002060"/>
                </a:solidFill>
                <a:latin typeface="华文楷体" panose="02010600040101010101" pitchFamily="2" charset="-122"/>
                <a:ea typeface="华文楷体" panose="02010600040101010101" pitchFamily="2" charset="-122"/>
              </a:rPr>
              <a:t>O</a:t>
            </a:r>
            <a:r>
              <a:rPr lang="en-US" altLang="zh-CN" sz="2000" baseline="-25000" smtClean="0">
                <a:solidFill>
                  <a:srgbClr val="002060"/>
                </a:solidFill>
                <a:latin typeface="华文楷体" panose="02010600040101010101" pitchFamily="2" charset="-122"/>
                <a:ea typeface="华文楷体" panose="02010600040101010101" pitchFamily="2" charset="-122"/>
              </a:rPr>
              <a:t>n</a:t>
            </a:r>
            <a:r>
              <a:rPr lang="zh-CN" altLang="en-US" sz="2000" baseline="-25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，激活函数为 </a:t>
            </a:r>
            <a:r>
              <a:rPr lang="en-US" altLang="zh-CN" sz="2000" smtClean="0">
                <a:solidFill>
                  <a:srgbClr val="002060"/>
                </a:solidFill>
                <a:latin typeface="华文楷体" panose="02010600040101010101" pitchFamily="2" charset="-122"/>
                <a:ea typeface="华文楷体" panose="02010600040101010101" pitchFamily="2" charset="-122"/>
              </a:rPr>
              <a:t>a(z)</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则 </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000" smtClean="0">
                <a:solidFill>
                  <a:srgbClr val="002060"/>
                </a:solidFill>
                <a:latin typeface="华文楷体" panose="02010600040101010101" pitchFamily="2" charset="-122"/>
                <a:ea typeface="华文楷体" panose="02010600040101010101" pitchFamily="2" charset="-122"/>
              </a:rPr>
              <a:t>     a</a:t>
            </a:r>
            <a:r>
              <a:rPr lang="en-US" altLang="zh-CN" sz="2000" baseline="30000" smtClean="0">
                <a:solidFill>
                  <a:srgbClr val="002060"/>
                </a:solidFill>
                <a:latin typeface="华文楷体" panose="02010600040101010101" pitchFamily="2" charset="-122"/>
                <a:ea typeface="华文楷体" panose="02010600040101010101" pitchFamily="2" charset="-122"/>
              </a:rPr>
              <a:t>O</a:t>
            </a:r>
            <a:r>
              <a:rPr lang="en-US" altLang="zh-CN" sz="2000" baseline="-25000" smtClean="0">
                <a:solidFill>
                  <a:srgbClr val="002060"/>
                </a:solidFill>
                <a:latin typeface="华文楷体" panose="02010600040101010101" pitchFamily="2" charset="-122"/>
                <a:ea typeface="华文楷体" panose="02010600040101010101" pitchFamily="2" charset="-122"/>
              </a:rPr>
              <a:t>n</a:t>
            </a:r>
            <a:r>
              <a:rPr lang="en-US" altLang="zh-CN" sz="2000" smtClean="0">
                <a:solidFill>
                  <a:srgbClr val="002060"/>
                </a:solidFill>
                <a:latin typeface="华文楷体" panose="02010600040101010101" pitchFamily="2" charset="-122"/>
                <a:ea typeface="华文楷体" panose="02010600040101010101" pitchFamily="2" charset="-122"/>
              </a:rPr>
              <a:t>(n=1,2,3)</a:t>
            </a:r>
            <a:r>
              <a:rPr lang="zh-CN" altLang="en-US" sz="2000" smtClean="0">
                <a:solidFill>
                  <a:srgbClr val="002060"/>
                </a:solidFill>
                <a:latin typeface="华文楷体" panose="02010600040101010101" pitchFamily="2" charset="-122"/>
                <a:ea typeface="华文楷体" panose="02010600040101010101" pitchFamily="2" charset="-122"/>
              </a:rPr>
              <a:t>中</a:t>
            </a:r>
            <a:r>
              <a:rPr lang="zh-CN" altLang="en-US" sz="2000">
                <a:solidFill>
                  <a:srgbClr val="002060"/>
                </a:solidFill>
                <a:latin typeface="华文楷体" panose="02010600040101010101" pitchFamily="2" charset="-122"/>
                <a:ea typeface="华文楷体" panose="02010600040101010101" pitchFamily="2" charset="-122"/>
              </a:rPr>
              <a:t>最大值的</a:t>
            </a:r>
            <a:r>
              <a:rPr lang="zh-CN" altLang="en-US" sz="2000" smtClean="0">
                <a:solidFill>
                  <a:srgbClr val="002060"/>
                </a:solidFill>
                <a:latin typeface="华文楷体" panose="02010600040101010101" pitchFamily="2" charset="-122"/>
                <a:ea typeface="华文楷体" panose="02010600040101010101" pitchFamily="2" charset="-122"/>
              </a:rPr>
              <a:t>下标</a:t>
            </a:r>
            <a:r>
              <a:rPr lang="en-US" altLang="zh-CN" sz="2000" smtClean="0">
                <a:solidFill>
                  <a:srgbClr val="002060"/>
                </a:solidFill>
                <a:latin typeface="华文楷体" panose="02010600040101010101" pitchFamily="2" charset="-122"/>
                <a:ea typeface="华文楷体" panose="02010600040101010101" pitchFamily="2" charset="-122"/>
              </a:rPr>
              <a:t>n</a:t>
            </a:r>
            <a:r>
              <a:rPr lang="zh-CN" altLang="en-US" sz="2000" smtClean="0">
                <a:solidFill>
                  <a:srgbClr val="002060"/>
                </a:solidFill>
                <a:latin typeface="华文楷体" panose="02010600040101010101" pitchFamily="2" charset="-122"/>
                <a:ea typeface="华文楷体" panose="02010600040101010101" pitchFamily="2" charset="-122"/>
              </a:rPr>
              <a:t>就是要</a:t>
            </a:r>
            <a:r>
              <a:rPr lang="zh-CN" altLang="en-US" sz="2000">
                <a:solidFill>
                  <a:srgbClr val="002060"/>
                </a:solidFill>
                <a:latin typeface="华文楷体" panose="02010600040101010101" pitchFamily="2" charset="-122"/>
                <a:ea typeface="华文楷体" panose="02010600040101010101" pitchFamily="2" charset="-122"/>
              </a:rPr>
              <a:t>判定的数字。</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200000"/>
              </a:lnSpc>
            </a:pPr>
            <a:endParaRPr lang="en-US" altLang="zh-CN" sz="2000" b="1">
              <a:solidFill>
                <a:srgbClr val="005DFF"/>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962982" y="2172408"/>
            <a:ext cx="4581409" cy="607738"/>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497028" y="112374"/>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02997" y="0"/>
            <a:ext cx="9900582" cy="5909310"/>
          </a:xfrm>
          <a:prstGeom prst="rect">
            <a:avLst/>
          </a:prstGeom>
        </p:spPr>
        <p:txBody>
          <a:bodyPr wrap="square">
            <a:spAutoFit/>
          </a:bodyPr>
          <a:lstStyle/>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6.</a:t>
            </a:r>
            <a:r>
              <a:rPr lang="zh-CN" altLang="en-US" sz="2400" b="1" smtClean="0">
                <a:solidFill>
                  <a:srgbClr val="000099"/>
                </a:solidFill>
                <a:latin typeface="华文楷体" panose="02010600040101010101" pitchFamily="2" charset="-122"/>
                <a:ea typeface="华文楷体" panose="02010600040101010101" pitchFamily="2" charset="-122"/>
                <a:sym typeface="+mn-ea"/>
              </a:rPr>
              <a:t>代价函数</a:t>
            </a:r>
            <a:r>
              <a:rPr lang="en-US" altLang="zh-CN" sz="2400" b="1" smtClean="0">
                <a:solidFill>
                  <a:srgbClr val="000099"/>
                </a:solidFill>
                <a:latin typeface="华文楷体" panose="02010600040101010101" pitchFamily="2" charset="-122"/>
                <a:ea typeface="华文楷体" panose="02010600040101010101" pitchFamily="2" charset="-122"/>
                <a:sym typeface="+mn-ea"/>
              </a:rPr>
              <a:t>C</a:t>
            </a:r>
            <a:r>
              <a:rPr lang="en-US" altLang="zh-CN" sz="2400" b="1" baseline="30000" smtClean="0">
                <a:solidFill>
                  <a:srgbClr val="000099"/>
                </a:solidFill>
                <a:latin typeface="华文楷体" panose="02010600040101010101" pitchFamily="2" charset="-122"/>
                <a:ea typeface="华文楷体" panose="02010600040101010101" pitchFamily="2" charset="-122"/>
                <a:sym typeface="+mn-ea"/>
              </a:rPr>
              <a:t>T</a:t>
            </a:r>
            <a:endParaRPr lang="en-US" altLang="zh-CN" sz="2400" b="1" baseline="30000"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t>    </a:t>
            </a:r>
            <a:r>
              <a:rPr lang="zh-CN" altLang="en-US" sz="2000" smtClean="0">
                <a:solidFill>
                  <a:srgbClr val="002060"/>
                </a:solidFill>
                <a:latin typeface="华文楷体" panose="02010600040101010101" pitchFamily="2" charset="-122"/>
                <a:ea typeface="华文楷体" panose="02010600040101010101" pitchFamily="2" charset="-122"/>
              </a:rPr>
              <a:t>现在考虑</a:t>
            </a:r>
            <a:r>
              <a:rPr lang="zh-CN" altLang="en-US" sz="2000">
                <a:solidFill>
                  <a:srgbClr val="002060"/>
                </a:solidFill>
                <a:latin typeface="华文楷体" panose="02010600040101010101" pitchFamily="2" charset="-122"/>
                <a:ea typeface="华文楷体" panose="02010600040101010101" pitchFamily="2" charset="-122"/>
              </a:rPr>
              <a:t>的神经网络中，输出层神经单元的 </a:t>
            </a:r>
            <a:r>
              <a:rPr lang="en-US" altLang="zh-CN" sz="2000">
                <a:solidFill>
                  <a:srgbClr val="002060"/>
                </a:solidFill>
                <a:latin typeface="华文楷体" panose="02010600040101010101" pitchFamily="2" charset="-122"/>
                <a:ea typeface="华文楷体" panose="02010600040101010101" pitchFamily="2" charset="-122"/>
              </a:rPr>
              <a:t>3 </a:t>
            </a:r>
            <a:r>
              <a:rPr lang="zh-CN" altLang="en-US" sz="2000">
                <a:solidFill>
                  <a:srgbClr val="002060"/>
                </a:solidFill>
                <a:latin typeface="华文楷体" panose="02010600040101010101" pitchFamily="2" charset="-122"/>
                <a:ea typeface="华文楷体" panose="02010600040101010101" pitchFamily="2" charset="-122"/>
              </a:rPr>
              <a:t>个输出</a:t>
            </a:r>
            <a:r>
              <a:rPr lang="zh-CN" altLang="en-US" sz="2000" smtClean="0">
                <a:solidFill>
                  <a:srgbClr val="002060"/>
                </a:solidFill>
                <a:latin typeface="华文楷体" panose="02010600040101010101" pitchFamily="2" charset="-122"/>
                <a:ea typeface="华文楷体" panose="02010600040101010101" pitchFamily="2" charset="-122"/>
              </a:rPr>
              <a:t>为</a:t>
            </a:r>
            <a:r>
              <a:rPr lang="en-US" altLang="zh-CN" sz="2000" smtClean="0">
                <a:solidFill>
                  <a:srgbClr val="002060"/>
                </a:solidFill>
                <a:latin typeface="华文楷体" panose="02010600040101010101" pitchFamily="2" charset="-122"/>
                <a:ea typeface="华文楷体" panose="02010600040101010101" pitchFamily="2" charset="-122"/>
              </a:rPr>
              <a:t>a</a:t>
            </a:r>
            <a:r>
              <a:rPr lang="en-US" altLang="zh-CN" sz="2000" baseline="30000" smtClean="0">
                <a:solidFill>
                  <a:srgbClr val="002060"/>
                </a:solidFill>
                <a:latin typeface="华文楷体" panose="02010600040101010101" pitchFamily="2" charset="-122"/>
                <a:ea typeface="华文楷体" panose="02010600040101010101" pitchFamily="2" charset="-122"/>
              </a:rPr>
              <a:t>O</a:t>
            </a:r>
            <a:r>
              <a:rPr lang="en-US" altLang="zh-CN" sz="2000" baseline="-25000" smtClean="0">
                <a:solidFill>
                  <a:srgbClr val="002060"/>
                </a:solidFill>
                <a:latin typeface="华文楷体" panose="02010600040101010101" pitchFamily="2" charset="-122"/>
                <a:ea typeface="华文楷体" panose="02010600040101010101" pitchFamily="2" charset="-122"/>
              </a:rPr>
              <a:t>1</a:t>
            </a:r>
            <a:r>
              <a:rPr lang="zh-CN" altLang="en-US" sz="2000" baseline="-25000" smtClean="0">
                <a:solidFill>
                  <a:srgbClr val="002060"/>
                </a:solidFill>
                <a:latin typeface="华文楷体" panose="02010600040101010101" pitchFamily="2" charset="-122"/>
                <a:ea typeface="华文楷体" panose="02010600040101010101" pitchFamily="2" charset="-122"/>
              </a:rPr>
              <a:t> </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a</a:t>
            </a:r>
            <a:r>
              <a:rPr lang="en-US" altLang="zh-CN" sz="2000" baseline="30000" smtClean="0">
                <a:solidFill>
                  <a:srgbClr val="002060"/>
                </a:solidFill>
                <a:latin typeface="华文楷体" panose="02010600040101010101" pitchFamily="2" charset="-122"/>
                <a:ea typeface="华文楷体" panose="02010600040101010101" pitchFamily="2" charset="-122"/>
              </a:rPr>
              <a:t>O</a:t>
            </a:r>
            <a:r>
              <a:rPr lang="en-US" altLang="zh-CN" sz="2000" baseline="-25000" smtClean="0">
                <a:solidFill>
                  <a:srgbClr val="002060"/>
                </a:solidFill>
                <a:latin typeface="华文楷体" panose="02010600040101010101" pitchFamily="2" charset="-122"/>
                <a:ea typeface="华文楷体" panose="02010600040101010101" pitchFamily="2" charset="-122"/>
              </a:rPr>
              <a:t>2</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a</a:t>
            </a:r>
            <a:r>
              <a:rPr lang="en-US" altLang="zh-CN" sz="2000" baseline="30000" smtClean="0">
                <a:solidFill>
                  <a:srgbClr val="002060"/>
                </a:solidFill>
                <a:latin typeface="华文楷体" panose="02010600040101010101" pitchFamily="2" charset="-122"/>
                <a:ea typeface="华文楷体" panose="02010600040101010101" pitchFamily="2" charset="-122"/>
              </a:rPr>
              <a:t>O</a:t>
            </a:r>
            <a:r>
              <a:rPr lang="en-US" altLang="zh-CN" sz="2000" baseline="-25000" smtClean="0">
                <a:solidFill>
                  <a:srgbClr val="002060"/>
                </a:solidFill>
                <a:latin typeface="华文楷体" panose="02010600040101010101" pitchFamily="2" charset="-122"/>
                <a:ea typeface="华文楷体" panose="02010600040101010101" pitchFamily="2" charset="-122"/>
              </a:rPr>
              <a:t>3</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对应的学习数据的正解分别记为 </a:t>
            </a:r>
            <a:r>
              <a:rPr lang="en-US" altLang="zh-CN" sz="2000" smtClean="0">
                <a:solidFill>
                  <a:srgbClr val="002060"/>
                </a:solidFill>
                <a:latin typeface="华文楷体" panose="02010600040101010101" pitchFamily="2" charset="-122"/>
                <a:ea typeface="华文楷体" panose="02010600040101010101" pitchFamily="2" charset="-122"/>
              </a:rPr>
              <a:t>t1</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t2</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t3</a:t>
            </a:r>
            <a:r>
              <a:rPr lang="zh-CN" altLang="en-US" sz="2000" smtClean="0">
                <a:solidFill>
                  <a:srgbClr val="002060"/>
                </a:solidFill>
                <a:latin typeface="华文楷体" panose="02010600040101010101" pitchFamily="2" charset="-122"/>
                <a:ea typeface="华文楷体" panose="02010600040101010101" pitchFamily="2" charset="-122"/>
              </a:rPr>
              <a:t>于是</a:t>
            </a:r>
            <a:r>
              <a:rPr lang="zh-CN" altLang="en-US" sz="2000">
                <a:solidFill>
                  <a:srgbClr val="002060"/>
                </a:solidFill>
                <a:latin typeface="华文楷体" panose="02010600040101010101" pitchFamily="2" charset="-122"/>
                <a:ea typeface="华文楷体" panose="02010600040101010101" pitchFamily="2" charset="-122"/>
              </a:rPr>
              <a:t>，平方</a:t>
            </a:r>
            <a:r>
              <a:rPr lang="zh-CN" altLang="en-US" sz="2000" smtClean="0">
                <a:solidFill>
                  <a:srgbClr val="002060"/>
                </a:solidFill>
                <a:latin typeface="华文楷体" panose="02010600040101010101" pitchFamily="2" charset="-122"/>
                <a:ea typeface="华文楷体" panose="02010600040101010101" pitchFamily="2" charset="-122"/>
              </a:rPr>
              <a:t>误差</a:t>
            </a:r>
            <a:r>
              <a:rPr lang="en-US" altLang="zh-CN" sz="2000" smtClean="0">
                <a:solidFill>
                  <a:srgbClr val="002060"/>
                </a:solidFill>
                <a:latin typeface="华文楷体" panose="02010600040101010101" pitchFamily="2" charset="-122"/>
                <a:ea typeface="华文楷体" panose="02010600040101010101" pitchFamily="2" charset="-122"/>
              </a:rPr>
              <a:t>C</a:t>
            </a:r>
            <a:r>
              <a:rPr lang="zh-CN" altLang="en-US" sz="2000" smtClean="0">
                <a:solidFill>
                  <a:srgbClr val="002060"/>
                </a:solidFill>
                <a:latin typeface="华文楷体" panose="02010600040101010101" pitchFamily="2" charset="-122"/>
                <a:ea typeface="华文楷体" panose="02010600040101010101" pitchFamily="2" charset="-122"/>
              </a:rPr>
              <a:t>可以</a:t>
            </a:r>
            <a:r>
              <a:rPr lang="zh-CN" altLang="en-US" sz="2000">
                <a:solidFill>
                  <a:srgbClr val="002060"/>
                </a:solidFill>
                <a:latin typeface="华文楷体" panose="02010600040101010101" pitchFamily="2" charset="-122"/>
                <a:ea typeface="华文楷体" panose="02010600040101010101" pitchFamily="2" charset="-122"/>
              </a:rPr>
              <a:t>如下</a:t>
            </a:r>
            <a:r>
              <a:rPr lang="zh-CN" altLang="en-US" sz="2000" smtClean="0">
                <a:solidFill>
                  <a:srgbClr val="002060"/>
                </a:solidFill>
                <a:latin typeface="华文楷体" panose="02010600040101010101" pitchFamily="2" charset="-122"/>
                <a:ea typeface="华文楷体" panose="02010600040101010101" pitchFamily="2" charset="-122"/>
              </a:rPr>
              <a:t>表示</a:t>
            </a:r>
            <a:r>
              <a:rPr lang="en-US" altLang="zh-CN"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将</a:t>
            </a:r>
            <a:r>
              <a:rPr lang="zh-CN" altLang="en-US" sz="2000">
                <a:solidFill>
                  <a:srgbClr val="002060"/>
                </a:solidFill>
                <a:latin typeface="华文楷体" panose="02010600040101010101" pitchFamily="2" charset="-122"/>
                <a:ea typeface="华文楷体" panose="02010600040101010101" pitchFamily="2" charset="-122"/>
              </a:rPr>
              <a:t>输入</a:t>
            </a:r>
            <a:r>
              <a:rPr lang="zh-CN" altLang="en-US" sz="2000" smtClean="0">
                <a:solidFill>
                  <a:srgbClr val="002060"/>
                </a:solidFill>
                <a:latin typeface="华文楷体" panose="02010600040101010101" pitchFamily="2" charset="-122"/>
                <a:ea typeface="华文楷体" panose="02010600040101010101" pitchFamily="2" charset="-122"/>
              </a:rPr>
              <a:t>第</a:t>
            </a:r>
            <a:r>
              <a:rPr lang="en-US" altLang="zh-CN" sz="2000" smtClean="0">
                <a:solidFill>
                  <a:srgbClr val="002060"/>
                </a:solidFill>
                <a:latin typeface="华文楷体" panose="02010600040101010101" pitchFamily="2" charset="-122"/>
                <a:ea typeface="华文楷体" panose="02010600040101010101" pitchFamily="2" charset="-122"/>
              </a:rPr>
              <a:t>K</a:t>
            </a:r>
            <a:r>
              <a:rPr lang="zh-CN" altLang="en-US" sz="2000" smtClean="0">
                <a:solidFill>
                  <a:srgbClr val="002060"/>
                </a:solidFill>
                <a:latin typeface="华文楷体" panose="02010600040101010101" pitchFamily="2" charset="-122"/>
                <a:ea typeface="华文楷体" panose="02010600040101010101" pitchFamily="2" charset="-122"/>
              </a:rPr>
              <a:t>个</a:t>
            </a:r>
            <a:r>
              <a:rPr lang="zh-CN" altLang="en-US" sz="2000">
                <a:solidFill>
                  <a:srgbClr val="002060"/>
                </a:solidFill>
                <a:latin typeface="华文楷体" panose="02010600040101010101" pitchFamily="2" charset="-122"/>
                <a:ea typeface="华文楷体" panose="02010600040101010101" pitchFamily="2" charset="-122"/>
              </a:rPr>
              <a:t>学习图像时的平方误差的值记</a:t>
            </a:r>
            <a:r>
              <a:rPr lang="zh-CN" altLang="en-US" sz="2000" smtClean="0">
                <a:solidFill>
                  <a:srgbClr val="002060"/>
                </a:solidFill>
                <a:latin typeface="华文楷体" panose="02010600040101010101" pitchFamily="2" charset="-122"/>
                <a:ea typeface="华文楷体" panose="02010600040101010101" pitchFamily="2" charset="-122"/>
              </a:rPr>
              <a:t>为</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25000" smtClean="0">
                <a:solidFill>
                  <a:srgbClr val="002060"/>
                </a:solidFill>
                <a:latin typeface="华文楷体" panose="02010600040101010101" pitchFamily="2" charset="-122"/>
                <a:ea typeface="华文楷体" panose="02010600040101010101" pitchFamily="2" charset="-122"/>
              </a:rPr>
              <a:t>K</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，如下所示。 </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346635" y="1711257"/>
            <a:ext cx="6898965" cy="525836"/>
          </a:xfrm>
          <a:prstGeom prst="rect">
            <a:avLst/>
          </a:prstGeom>
        </p:spPr>
      </p:pic>
      <p:pic>
        <p:nvPicPr>
          <p:cNvPr id="4" name="图片 3"/>
          <p:cNvPicPr>
            <a:picLocks noChangeAspect="1"/>
          </p:cNvPicPr>
          <p:nvPr/>
        </p:nvPicPr>
        <p:blipFill>
          <a:blip r:embed="rId2"/>
          <a:stretch>
            <a:fillRect/>
          </a:stretch>
        </p:blipFill>
        <p:spPr>
          <a:xfrm>
            <a:off x="2346635" y="2457155"/>
            <a:ext cx="5549367" cy="2273318"/>
          </a:xfrm>
          <a:prstGeom prst="rect">
            <a:avLst/>
          </a:prstGeom>
        </p:spPr>
      </p:pic>
      <p:pic>
        <p:nvPicPr>
          <p:cNvPr id="6" name="图片 5"/>
          <p:cNvPicPr>
            <a:picLocks noChangeAspect="1"/>
          </p:cNvPicPr>
          <p:nvPr/>
        </p:nvPicPr>
        <p:blipFill>
          <a:blip r:embed="rId3"/>
          <a:stretch>
            <a:fillRect/>
          </a:stretch>
        </p:blipFill>
        <p:spPr>
          <a:xfrm>
            <a:off x="2180381" y="5537654"/>
            <a:ext cx="6036942" cy="591718"/>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497028" y="112374"/>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21470" y="367379"/>
            <a:ext cx="9900582" cy="7325082"/>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全体</a:t>
            </a:r>
            <a:r>
              <a:rPr lang="zh-CN" altLang="en-US" sz="2000">
                <a:solidFill>
                  <a:srgbClr val="002060"/>
                </a:solidFill>
                <a:latin typeface="华文楷体" panose="02010600040101010101" pitchFamily="2" charset="-122"/>
                <a:ea typeface="华文楷体" panose="02010600040101010101" pitchFamily="2" charset="-122"/>
              </a:rPr>
              <a:t>学习数据的平方误差的总和就是</a:t>
            </a:r>
            <a:r>
              <a:rPr lang="zh-CN" altLang="en-US" sz="2000" smtClean="0">
                <a:solidFill>
                  <a:srgbClr val="002060"/>
                </a:solidFill>
                <a:latin typeface="华文楷体" panose="02010600040101010101" pitchFamily="2" charset="-122"/>
                <a:ea typeface="华文楷体" panose="02010600040101010101" pitchFamily="2" charset="-122"/>
              </a:rPr>
              <a:t>代价函数</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25000" smtClean="0">
                <a:solidFill>
                  <a:srgbClr val="002060"/>
                </a:solidFill>
                <a:latin typeface="华文楷体" panose="02010600040101010101" pitchFamily="2" charset="-122"/>
                <a:ea typeface="华文楷体" panose="02010600040101010101" pitchFamily="2" charset="-122"/>
              </a:rPr>
              <a:t>T</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因此，我们现在</a:t>
            </a:r>
            <a:r>
              <a:rPr lang="zh-CN" altLang="en-US" sz="2000" smtClean="0">
                <a:solidFill>
                  <a:srgbClr val="002060"/>
                </a:solidFill>
                <a:latin typeface="华文楷体" panose="02010600040101010101" pitchFamily="2" charset="-122"/>
                <a:ea typeface="华文楷体" panose="02010600040101010101" pitchFamily="2" charset="-122"/>
              </a:rPr>
              <a:t>考虑</a:t>
            </a:r>
            <a:r>
              <a:rPr lang="zh-CN" altLang="en-US" sz="2000">
                <a:solidFill>
                  <a:srgbClr val="002060"/>
                </a:solidFill>
                <a:latin typeface="华文楷体" panose="02010600040101010101" pitchFamily="2" charset="-122"/>
                <a:ea typeface="华文楷体" panose="02010600040101010101" pitchFamily="2" charset="-122"/>
              </a:rPr>
              <a:t>的神经网络的</a:t>
            </a:r>
            <a:r>
              <a:rPr lang="zh-CN" altLang="en-US" sz="2000" smtClean="0">
                <a:solidFill>
                  <a:srgbClr val="002060"/>
                </a:solidFill>
                <a:latin typeface="华文楷体" panose="02010600040101010101" pitchFamily="2" charset="-122"/>
                <a:ea typeface="华文楷体" panose="02010600040101010101" pitchFamily="2" charset="-122"/>
              </a:rPr>
              <a:t>代价函数</a:t>
            </a:r>
            <a:r>
              <a:rPr lang="en-US" altLang="zh-CN" sz="2000" smtClean="0">
                <a:solidFill>
                  <a:srgbClr val="002060"/>
                </a:solidFill>
                <a:latin typeface="华文楷体" panose="02010600040101010101" pitchFamily="2" charset="-122"/>
                <a:ea typeface="华文楷体" panose="02010600040101010101" pitchFamily="2" charset="-122"/>
              </a:rPr>
              <a:t>CT</a:t>
            </a:r>
            <a:r>
              <a:rPr lang="zh-CN" altLang="en-US" sz="2000" smtClean="0">
                <a:solidFill>
                  <a:srgbClr val="002060"/>
                </a:solidFill>
                <a:latin typeface="华文楷体" panose="02010600040101010101" pitchFamily="2" charset="-122"/>
                <a:ea typeface="华文楷体" panose="02010600040101010101" pitchFamily="2" charset="-122"/>
              </a:rPr>
              <a:t>可以</a:t>
            </a:r>
            <a:r>
              <a:rPr lang="zh-CN" altLang="en-US" sz="2000">
                <a:solidFill>
                  <a:srgbClr val="002060"/>
                </a:solidFill>
                <a:latin typeface="华文楷体" panose="02010600040101010101" pitchFamily="2" charset="-122"/>
                <a:ea typeface="华文楷体" panose="02010600040101010101" pitchFamily="2" charset="-122"/>
              </a:rPr>
              <a:t>如下求出</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这样就</a:t>
            </a:r>
            <a:r>
              <a:rPr lang="zh-CN" altLang="en-US" sz="2000">
                <a:solidFill>
                  <a:srgbClr val="002060"/>
                </a:solidFill>
                <a:latin typeface="华文楷体" panose="02010600040101010101" pitchFamily="2" charset="-122"/>
                <a:ea typeface="华文楷体" panose="02010600040101010101" pitchFamily="2" charset="-122"/>
              </a:rPr>
              <a:t>得到了作为计算的主角的代价函数 </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25000" smtClean="0">
                <a:solidFill>
                  <a:srgbClr val="002060"/>
                </a:solidFill>
                <a:latin typeface="华文楷体" panose="02010600040101010101" pitchFamily="2" charset="-122"/>
                <a:ea typeface="华文楷体" panose="02010600040101010101" pitchFamily="2" charset="-122"/>
              </a:rPr>
              <a:t>T</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数学上的目标是</a:t>
            </a:r>
            <a:r>
              <a:rPr lang="zh-CN" altLang="en-US" sz="2000" smtClean="0">
                <a:solidFill>
                  <a:srgbClr val="002060"/>
                </a:solidFill>
                <a:latin typeface="华文楷体" panose="02010600040101010101" pitchFamily="2" charset="-122"/>
                <a:ea typeface="华文楷体" panose="02010600040101010101" pitchFamily="2" charset="-122"/>
              </a:rPr>
              <a:t>求出使代价函数</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25000" smtClean="0">
                <a:solidFill>
                  <a:srgbClr val="002060"/>
                </a:solidFill>
                <a:latin typeface="华文楷体" panose="02010600040101010101" pitchFamily="2" charset="-122"/>
                <a:ea typeface="华文楷体" panose="02010600040101010101" pitchFamily="2" charset="-122"/>
              </a:rPr>
              <a:t>T</a:t>
            </a:r>
            <a:r>
              <a:rPr lang="zh-CN" altLang="en-US" sz="2000" smtClean="0">
                <a:solidFill>
                  <a:srgbClr val="002060"/>
                </a:solidFill>
                <a:latin typeface="华文楷体" panose="02010600040101010101" pitchFamily="2" charset="-122"/>
                <a:ea typeface="华文楷体" panose="02010600040101010101" pitchFamily="2" charset="-122"/>
              </a:rPr>
              <a:t> 达到</a:t>
            </a:r>
            <a:r>
              <a:rPr lang="zh-CN" altLang="en-US" sz="2000">
                <a:solidFill>
                  <a:srgbClr val="002060"/>
                </a:solidFill>
                <a:latin typeface="华文楷体" panose="02010600040101010101" pitchFamily="2" charset="-122"/>
                <a:ea typeface="华文楷体" panose="02010600040101010101" pitchFamily="2" charset="-122"/>
              </a:rPr>
              <a:t>最小的参数，即求出使</a:t>
            </a:r>
            <a:r>
              <a:rPr lang="zh-CN" altLang="en-US" sz="2000" smtClean="0">
                <a:solidFill>
                  <a:srgbClr val="002060"/>
                </a:solidFill>
                <a:latin typeface="华文楷体" panose="02010600040101010101" pitchFamily="2" charset="-122"/>
                <a:ea typeface="华文楷体" panose="02010600040101010101" pitchFamily="2" charset="-122"/>
              </a:rPr>
              <a:t>代价函数</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25000" smtClean="0">
                <a:solidFill>
                  <a:srgbClr val="002060"/>
                </a:solidFill>
                <a:latin typeface="华文楷体" panose="02010600040101010101" pitchFamily="2" charset="-122"/>
                <a:ea typeface="华文楷体" panose="02010600040101010101" pitchFamily="2" charset="-122"/>
              </a:rPr>
              <a:t>T</a:t>
            </a:r>
            <a:r>
              <a:rPr lang="zh-CN" altLang="en-US" sz="2000" smtClean="0">
                <a:solidFill>
                  <a:srgbClr val="002060"/>
                </a:solidFill>
                <a:latin typeface="华文楷体" panose="02010600040101010101" pitchFamily="2" charset="-122"/>
                <a:ea typeface="华文楷体" panose="02010600040101010101" pitchFamily="2" charset="-122"/>
              </a:rPr>
              <a:t>达到</a:t>
            </a:r>
            <a:r>
              <a:rPr lang="zh-CN" altLang="en-US" sz="2000">
                <a:solidFill>
                  <a:srgbClr val="002060"/>
                </a:solidFill>
                <a:latin typeface="华文楷体" panose="02010600040101010101" pitchFamily="2" charset="-122"/>
                <a:ea typeface="华文楷体" panose="02010600040101010101" pitchFamily="2" charset="-122"/>
              </a:rPr>
              <a:t>最小的</a:t>
            </a:r>
            <a:r>
              <a:rPr lang="zh-CN" altLang="en-US" sz="2000" smtClean="0">
                <a:solidFill>
                  <a:srgbClr val="002060"/>
                </a:solidFill>
                <a:latin typeface="华文楷体" panose="02010600040101010101" pitchFamily="2" charset="-122"/>
                <a:ea typeface="华文楷体" panose="02010600040101010101" pitchFamily="2" charset="-122"/>
              </a:rPr>
              <a:t>权重</a:t>
            </a:r>
            <a:r>
              <a:rPr lang="zh-CN" altLang="en-US" sz="2000">
                <a:solidFill>
                  <a:srgbClr val="002060"/>
                </a:solidFill>
                <a:latin typeface="华文楷体" panose="02010600040101010101" pitchFamily="2" charset="-122"/>
                <a:ea typeface="华文楷体" panose="02010600040101010101" pitchFamily="2" charset="-122"/>
              </a:rPr>
              <a:t>和偏置，以及卷积神经网络特有的过滤器的分量，如下图所示。 </a:t>
            </a:r>
            <a:endParaRPr lang="en-US" altLang="zh-CN" sz="2000" smtClean="0">
              <a:solidFill>
                <a:srgbClr val="002060"/>
              </a:solidFill>
              <a:latin typeface="华文楷体" panose="02010600040101010101" pitchFamily="2" charset="-122"/>
              <a:ea typeface="华文楷体" panose="02010600040101010101" pitchFamily="2" charset="-122"/>
            </a:endParaRPr>
          </a:p>
          <a:p>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2110741" y="1357539"/>
            <a:ext cx="5273497" cy="495343"/>
          </a:xfrm>
          <a:prstGeom prst="rect">
            <a:avLst/>
          </a:prstGeom>
        </p:spPr>
      </p:pic>
      <p:pic>
        <p:nvPicPr>
          <p:cNvPr id="6" name="图片 5"/>
          <p:cNvPicPr>
            <a:picLocks noChangeAspect="1"/>
          </p:cNvPicPr>
          <p:nvPr/>
        </p:nvPicPr>
        <p:blipFill>
          <a:blip r:embed="rId2"/>
          <a:stretch>
            <a:fillRect/>
          </a:stretch>
        </p:blipFill>
        <p:spPr>
          <a:xfrm>
            <a:off x="3049815" y="3263780"/>
            <a:ext cx="5133604" cy="2950519"/>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497028" y="112374"/>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02997" y="0"/>
            <a:ext cx="9900582" cy="4985980"/>
          </a:xfrm>
          <a:prstGeom prst="rect">
            <a:avLst/>
          </a:prstGeom>
        </p:spPr>
        <p:txBody>
          <a:bodyPr wrap="square">
            <a:spAutoFit/>
          </a:bodyPr>
          <a:lstStyle/>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7.</a:t>
            </a:r>
            <a:r>
              <a:rPr lang="zh-CN" altLang="en-US" sz="2400" b="1" smtClean="0">
                <a:solidFill>
                  <a:srgbClr val="000099"/>
                </a:solidFill>
                <a:latin typeface="华文楷体" panose="02010600040101010101" pitchFamily="2" charset="-122"/>
                <a:ea typeface="华文楷体" panose="02010600040101010101" pitchFamily="2" charset="-122"/>
                <a:sym typeface="+mn-ea"/>
              </a:rPr>
              <a:t>通过计算确认模型的有效性</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要</a:t>
            </a:r>
            <a:r>
              <a:rPr lang="zh-CN" altLang="en-US" sz="2000">
                <a:solidFill>
                  <a:srgbClr val="002060"/>
                </a:solidFill>
                <a:latin typeface="华文楷体" panose="02010600040101010101" pitchFamily="2" charset="-122"/>
                <a:ea typeface="华文楷体" panose="02010600040101010101" pitchFamily="2" charset="-122"/>
              </a:rPr>
              <a:t>确认目前建立的卷积神经网络是否有助于数据分析，就要实际使用这个模型进行计算，看得到的结果是否能够</a:t>
            </a:r>
            <a:r>
              <a:rPr lang="zh-CN" altLang="en-US" sz="2000" smtClean="0">
                <a:solidFill>
                  <a:srgbClr val="002060"/>
                </a:solidFill>
                <a:latin typeface="华文楷体" panose="02010600040101010101" pitchFamily="2" charset="-122"/>
                <a:ea typeface="华文楷体" panose="02010600040101010101" pitchFamily="2" charset="-122"/>
              </a:rPr>
              <a:t>很好</a:t>
            </a:r>
            <a:r>
              <a:rPr lang="zh-CN" altLang="en-US" sz="2000">
                <a:solidFill>
                  <a:srgbClr val="002060"/>
                </a:solidFill>
                <a:latin typeface="华文楷体" panose="02010600040101010101" pitchFamily="2" charset="-122"/>
                <a:ea typeface="华文楷体" panose="02010600040101010101" pitchFamily="2" charset="-122"/>
              </a:rPr>
              <a:t>地解释给定的数据</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FF0000"/>
                </a:solidFill>
                <a:latin typeface="华文楷体" panose="02010600040101010101" pitchFamily="2" charset="-122"/>
                <a:ea typeface="华文楷体" panose="02010600040101010101" pitchFamily="2" charset="-122"/>
              </a:rPr>
              <a:t>  备注 </a:t>
            </a:r>
            <a:r>
              <a:rPr lang="en-US" altLang="zh-CN" sz="2000" b="1">
                <a:solidFill>
                  <a:srgbClr val="FF0000"/>
                </a:solidFill>
                <a:latin typeface="华文楷体" panose="02010600040101010101" pitchFamily="2" charset="-122"/>
                <a:ea typeface="华文楷体" panose="02010600040101010101" pitchFamily="2" charset="-122"/>
              </a:rPr>
              <a:t>L2 </a:t>
            </a:r>
            <a:r>
              <a:rPr lang="zh-CN" altLang="en-US" sz="2000">
                <a:solidFill>
                  <a:srgbClr val="FF0000"/>
                </a:solidFill>
                <a:latin typeface="华文楷体" panose="02010600040101010101" pitchFamily="2" charset="-122"/>
                <a:ea typeface="华文楷体" panose="02010600040101010101" pitchFamily="2" charset="-122"/>
              </a:rPr>
              <a:t>池化 </a:t>
            </a:r>
            <a:endParaRPr lang="en-US" altLang="zh-CN" sz="2000" smtClean="0">
              <a:solidFill>
                <a:srgbClr val="FF000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本节采用</a:t>
            </a:r>
            <a:r>
              <a:rPr lang="zh-CN" altLang="en-US" sz="2000">
                <a:solidFill>
                  <a:srgbClr val="002060"/>
                </a:solidFill>
                <a:latin typeface="华文楷体" panose="02010600040101010101" pitchFamily="2" charset="-122"/>
                <a:ea typeface="华文楷体" panose="02010600040101010101" pitchFamily="2" charset="-122"/>
              </a:rPr>
              <a:t>了最大池化作为池化的方法。最大池化具体来说就是 </a:t>
            </a:r>
            <a:r>
              <a:rPr lang="zh-CN" altLang="en-US" sz="2000" smtClean="0">
                <a:solidFill>
                  <a:srgbClr val="002060"/>
                </a:solidFill>
                <a:latin typeface="华文楷体" panose="02010600040101010101" pitchFamily="2" charset="-122"/>
                <a:ea typeface="华文楷体" panose="02010600040101010101" pitchFamily="2" charset="-122"/>
              </a:rPr>
              <a:t>使用</a:t>
            </a:r>
            <a:r>
              <a:rPr lang="zh-CN" altLang="en-US" sz="2000">
                <a:solidFill>
                  <a:srgbClr val="002060"/>
                </a:solidFill>
                <a:latin typeface="华文楷体" panose="02010600040101010101" pitchFamily="2" charset="-122"/>
                <a:ea typeface="华文楷体" panose="02010600040101010101" pitchFamily="2" charset="-122"/>
              </a:rPr>
              <a:t>对象区域的最大值作为代表值的信息压缩方法。除了最大</a:t>
            </a:r>
            <a:r>
              <a:rPr lang="zh-CN" altLang="en-US" sz="2000" smtClean="0">
                <a:solidFill>
                  <a:srgbClr val="002060"/>
                </a:solidFill>
                <a:latin typeface="华文楷体" panose="02010600040101010101" pitchFamily="2" charset="-122"/>
                <a:ea typeface="华文楷体" panose="02010600040101010101" pitchFamily="2" charset="-122"/>
              </a:rPr>
              <a:t>池化之外</a:t>
            </a:r>
            <a:r>
              <a:rPr lang="zh-CN" altLang="en-US" sz="2000">
                <a:solidFill>
                  <a:srgbClr val="002060"/>
                </a:solidFill>
                <a:latin typeface="华文楷体" panose="02010600040101010101" pitchFamily="2" charset="-122"/>
                <a:ea typeface="华文楷体" panose="02010600040101010101" pitchFamily="2" charset="-122"/>
              </a:rPr>
              <a:t>，还有其他池化方法，如下所示。 </a:t>
            </a: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3436104" y="3037873"/>
            <a:ext cx="5833767" cy="3261327"/>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88688" y="168925"/>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2" name="Rectangle 3"/>
          <p:cNvSpPr>
            <a:spLocks noChangeArrowheads="1"/>
          </p:cNvSpPr>
          <p:nvPr/>
        </p:nvSpPr>
        <p:spPr bwMode="auto">
          <a:xfrm>
            <a:off x="1819067" y="567848"/>
            <a:ext cx="8691880" cy="4523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30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内容小结</a:t>
            </a:r>
            <a:r>
              <a:rPr lang="en-US" altLang="zh-CN" sz="2400" b="1">
                <a:solidFill>
                  <a:srgbClr val="000099"/>
                </a:solidFill>
                <a:latin typeface="华文楷体" panose="02010600040101010101" pitchFamily="2" charset="-122"/>
                <a:ea typeface="华文楷体" panose="02010600040101010101" pitchFamily="2" charset="-122"/>
                <a:sym typeface="+mn-ea"/>
              </a:rPr>
              <a:t>:</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30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smtClean="0">
                <a:solidFill>
                  <a:srgbClr val="FF0000"/>
                </a:solidFill>
                <a:latin typeface="华文楷体" panose="02010600040101010101" pitchFamily="2" charset="-122"/>
                <a:ea typeface="华文楷体" panose="02010600040101010101" pitchFamily="2" charset="-122"/>
                <a:sym typeface="+mn-ea"/>
              </a:rPr>
              <a:t>1.</a:t>
            </a:r>
            <a:r>
              <a:rPr lang="zh-CN" altLang="en-US" sz="2400" b="1" smtClean="0">
                <a:solidFill>
                  <a:srgbClr val="FF0000"/>
                </a:solidFill>
                <a:latin typeface="华文楷体" panose="02010600040101010101" pitchFamily="2" charset="-122"/>
                <a:ea typeface="华文楷体" panose="02010600040101010101" pitchFamily="2" charset="-122"/>
                <a:sym typeface="+mn-ea"/>
              </a:rPr>
              <a:t>卷积层的关系式</a:t>
            </a:r>
            <a:endParaRPr lang="zh-CN" altLang="en-US" sz="2400" b="1" smtClean="0">
              <a:solidFill>
                <a:srgbClr val="FF0000"/>
              </a:solidFill>
              <a:latin typeface="华文楷体" panose="02010600040101010101" pitchFamily="2" charset="-122"/>
              <a:ea typeface="华文楷体" panose="02010600040101010101" pitchFamily="2" charset="-122"/>
              <a:sym typeface="+mn-ea"/>
            </a:endParaRPr>
          </a:p>
          <a:p>
            <a:pPr fontAlgn="base">
              <a:lnSpc>
                <a:spcPct val="300000"/>
              </a:lnSpc>
              <a:spcBef>
                <a:spcPct val="0"/>
              </a:spcBef>
              <a:spcAft>
                <a:spcPct val="0"/>
              </a:spcAft>
              <a:buFont typeface="Arial" panose="020B0604020202020204" pitchFamily="34" charset="0"/>
              <a:buNone/>
            </a:pPr>
            <a:r>
              <a:rPr lang="en-US" altLang="zh-CN" sz="2400" b="1" smtClean="0">
                <a:solidFill>
                  <a:srgbClr val="FF0000"/>
                </a:solidFill>
                <a:latin typeface="华文楷体" panose="02010600040101010101" pitchFamily="2" charset="-122"/>
                <a:ea typeface="华文楷体" panose="02010600040101010101" pitchFamily="2" charset="-122"/>
                <a:sym typeface="+mn-ea"/>
              </a:rPr>
              <a:t>2.</a:t>
            </a:r>
            <a:r>
              <a:rPr lang="zh-CN" altLang="en-US" sz="2400" b="1" smtClean="0">
                <a:solidFill>
                  <a:srgbClr val="FF0000"/>
                </a:solidFill>
                <a:latin typeface="华文楷体" panose="02010600040101010101" pitchFamily="2" charset="-122"/>
                <a:ea typeface="华文楷体" panose="02010600040101010101" pitchFamily="2" charset="-122"/>
                <a:sym typeface="+mn-ea"/>
              </a:rPr>
              <a:t>池化层的关系式</a:t>
            </a:r>
            <a:endParaRPr lang="zh-CN" altLang="en-US" sz="2400" b="1" smtClean="0">
              <a:solidFill>
                <a:srgbClr val="FF0000"/>
              </a:solidFill>
              <a:latin typeface="华文楷体" panose="02010600040101010101" pitchFamily="2" charset="-122"/>
              <a:ea typeface="华文楷体" panose="02010600040101010101" pitchFamily="2" charset="-122"/>
              <a:sym typeface="+mn-ea"/>
            </a:endParaRPr>
          </a:p>
          <a:p>
            <a:pPr fontAlgn="base">
              <a:lnSpc>
                <a:spcPct val="300000"/>
              </a:lnSpc>
              <a:spcBef>
                <a:spcPct val="0"/>
              </a:spcBef>
              <a:spcAft>
                <a:spcPct val="0"/>
              </a:spcAft>
              <a:buFont typeface="Arial" panose="020B0604020202020204" pitchFamily="34" charset="0"/>
              <a:buNone/>
            </a:pPr>
            <a:r>
              <a:rPr lang="en-US" altLang="zh-CN" sz="2400" b="1" smtClean="0">
                <a:solidFill>
                  <a:srgbClr val="FF0000"/>
                </a:solidFill>
                <a:latin typeface="华文楷体" panose="02010600040101010101" pitchFamily="2" charset="-122"/>
                <a:ea typeface="华文楷体" panose="02010600040101010101" pitchFamily="2" charset="-122"/>
                <a:sym typeface="+mn-ea"/>
              </a:rPr>
              <a:t>3.</a:t>
            </a:r>
            <a:r>
              <a:rPr lang="zh-CN" altLang="en-US" sz="2400" b="1" smtClean="0">
                <a:solidFill>
                  <a:srgbClr val="FF0000"/>
                </a:solidFill>
                <a:latin typeface="华文楷体" panose="02010600040101010101" pitchFamily="2" charset="-122"/>
                <a:ea typeface="华文楷体" panose="02010600040101010101" pitchFamily="2" charset="-122"/>
                <a:sym typeface="+mn-ea"/>
              </a:rPr>
              <a:t>输出层的关系式</a:t>
            </a:r>
            <a:r>
              <a:rPr lang="en-US" altLang="zh-CN" sz="2400" b="1" smtClean="0">
                <a:solidFill>
                  <a:srgbClr val="FF0000"/>
                </a:solidFill>
                <a:latin typeface="华文楷体" panose="02010600040101010101" pitchFamily="2" charset="-122"/>
                <a:ea typeface="华文楷体" panose="02010600040101010101" pitchFamily="2" charset="-122"/>
                <a:sym typeface="+mn-ea"/>
              </a:rPr>
              <a:t> </a:t>
            </a:r>
            <a:endParaRPr lang="en-US" altLang="zh-CN" sz="2400" b="1" smtClean="0">
              <a:solidFill>
                <a:srgbClr val="FF0000"/>
              </a:solidFill>
              <a:latin typeface="华文楷体" panose="02010600040101010101" pitchFamily="2" charset="-122"/>
              <a:ea typeface="华文楷体"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1823093" y="231060"/>
            <a:ext cx="90735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sz="3600" b="1" smtClean="0">
                <a:solidFill>
                  <a:srgbClr val="CC0000"/>
                </a:solidFill>
                <a:latin typeface="Times New Roman" panose="02020603050405020304" pitchFamily="18" charset="0"/>
                <a:ea typeface="楷体_GB2312" pitchFamily="1" charset="-122"/>
              </a:rPr>
              <a:t>8</a:t>
            </a:r>
            <a:r>
              <a:rPr sz="3600" b="1" smtClean="0">
                <a:solidFill>
                  <a:srgbClr val="CC0000"/>
                </a:solidFill>
                <a:latin typeface="Times New Roman" panose="02020603050405020304" pitchFamily="18" charset="0"/>
                <a:ea typeface="楷体_GB2312" pitchFamily="1" charset="-122"/>
              </a:rPr>
              <a:t>-</a:t>
            </a:r>
            <a:r>
              <a:rPr lang="en-US" sz="3600" b="1" smtClean="0">
                <a:solidFill>
                  <a:srgbClr val="CC0000"/>
                </a:solidFill>
                <a:latin typeface="Times New Roman" panose="02020603050405020304" pitchFamily="18" charset="0"/>
                <a:ea typeface="楷体_GB2312" pitchFamily="1" charset="-122"/>
              </a:rPr>
              <a:t>4</a:t>
            </a:r>
            <a:r>
              <a:rPr lang="zh-CN" altLang="en-US" sz="3600" b="1" smtClean="0">
                <a:solidFill>
                  <a:srgbClr val="CC0000"/>
                </a:solidFill>
                <a:latin typeface="Times New Roman" panose="02020603050405020304" pitchFamily="18" charset="0"/>
                <a:ea typeface="楷体_GB2312" pitchFamily="1" charset="-122"/>
              </a:rPr>
              <a:t>用</a:t>
            </a:r>
            <a:r>
              <a:rPr lang="en-US" altLang="zh-CN" sz="3600" b="1" smtClean="0">
                <a:solidFill>
                  <a:srgbClr val="CC0000"/>
                </a:solidFill>
                <a:latin typeface="Times New Roman" panose="02020603050405020304" pitchFamily="18" charset="0"/>
                <a:ea typeface="楷体_GB2312" pitchFamily="1" charset="-122"/>
              </a:rPr>
              <a:t>Excel</a:t>
            </a:r>
            <a:r>
              <a:rPr lang="zh-CN" altLang="en-US" sz="3600" b="1" smtClean="0">
                <a:solidFill>
                  <a:srgbClr val="CC0000"/>
                </a:solidFill>
                <a:latin typeface="Times New Roman" panose="02020603050405020304" pitchFamily="18" charset="0"/>
                <a:ea typeface="楷体_GB2312" pitchFamily="1" charset="-122"/>
              </a:rPr>
              <a:t>体验卷积神经网络</a:t>
            </a:r>
            <a:endParaRPr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496412" y="893575"/>
            <a:ext cx="9900582" cy="4370427"/>
          </a:xfrm>
          <a:prstGeom prst="rect">
            <a:avLst/>
          </a:prstGeom>
        </p:spPr>
        <p:txBody>
          <a:bodyPr wrap="square">
            <a:spAutoFit/>
          </a:bodyPr>
          <a:lstStyle/>
          <a:p>
            <a:pPr>
              <a:lnSpc>
                <a:spcPct val="150000"/>
              </a:lnSpc>
            </a:pPr>
            <a:r>
              <a:rPr lang="zh-CN" altLang="en-US" sz="2000" smtClean="0"/>
              <a:t>      </a:t>
            </a:r>
            <a:r>
              <a:rPr lang="zh-CN" altLang="en-US" sz="2000" smtClean="0">
                <a:solidFill>
                  <a:srgbClr val="002060"/>
                </a:solidFill>
                <a:latin typeface="华文楷体" panose="02010600040101010101" pitchFamily="2" charset="-122"/>
                <a:ea typeface="华文楷体" panose="02010600040101010101" pitchFamily="2" charset="-122"/>
              </a:rPr>
              <a:t>本节通过 </a:t>
            </a:r>
            <a:r>
              <a:rPr lang="en-US" altLang="zh-CN" sz="2000">
                <a:solidFill>
                  <a:srgbClr val="002060"/>
                </a:solidFill>
                <a:latin typeface="华文楷体" panose="02010600040101010101" pitchFamily="2" charset="-122"/>
                <a:ea typeface="华文楷体" panose="02010600040101010101" pitchFamily="2" charset="-122"/>
              </a:rPr>
              <a:t>Excel </a:t>
            </a:r>
            <a:r>
              <a:rPr lang="zh-CN" altLang="en-US" sz="2000">
                <a:solidFill>
                  <a:srgbClr val="002060"/>
                </a:solidFill>
                <a:latin typeface="华文楷体" panose="02010600040101010101" pitchFamily="2" charset="-122"/>
                <a:ea typeface="华文楷体" panose="02010600040101010101" pitchFamily="2" charset="-122"/>
              </a:rPr>
              <a:t>来确认一下前面考察的卷积神经网络能否实际地</a:t>
            </a:r>
            <a:r>
              <a:rPr lang="zh-CN" altLang="en-US" sz="2000" smtClean="0">
                <a:solidFill>
                  <a:srgbClr val="002060"/>
                </a:solidFill>
                <a:latin typeface="华文楷体" panose="02010600040101010101" pitchFamily="2" charset="-122"/>
                <a:ea typeface="华文楷体" panose="02010600040101010101" pitchFamily="2" charset="-122"/>
              </a:rPr>
              <a:t>发挥</a:t>
            </a:r>
            <a:r>
              <a:rPr lang="zh-CN" altLang="en-US" sz="2000">
                <a:solidFill>
                  <a:srgbClr val="002060"/>
                </a:solidFill>
                <a:latin typeface="华文楷体" panose="02010600040101010101" pitchFamily="2" charset="-122"/>
                <a:ea typeface="华文楷体" panose="02010600040101010101" pitchFamily="2" charset="-122"/>
              </a:rPr>
              <a:t>作用</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1.</a:t>
            </a:r>
            <a:r>
              <a:rPr lang="zh-CN" altLang="en-US" sz="2400" b="1" smtClean="0">
                <a:solidFill>
                  <a:srgbClr val="000099"/>
                </a:solidFill>
                <a:latin typeface="华文楷体" panose="02010600040101010101" pitchFamily="2" charset="-122"/>
                <a:ea typeface="华文楷体" panose="02010600040101010101" pitchFamily="2" charset="-122"/>
                <a:sym typeface="+mn-ea"/>
              </a:rPr>
              <a:t>用</a:t>
            </a:r>
            <a:r>
              <a:rPr lang="en-US" altLang="zh-CN" sz="2400" b="1" smtClean="0">
                <a:solidFill>
                  <a:srgbClr val="000099"/>
                </a:solidFill>
                <a:latin typeface="华文楷体" panose="02010600040101010101" pitchFamily="2" charset="-122"/>
                <a:ea typeface="华文楷体" panose="02010600040101010101" pitchFamily="2" charset="-122"/>
                <a:sym typeface="+mn-ea"/>
              </a:rPr>
              <a:t>Excel</a:t>
            </a:r>
            <a:r>
              <a:rPr lang="zh-CN" altLang="en-US" sz="2400" b="1" smtClean="0">
                <a:solidFill>
                  <a:srgbClr val="000099"/>
                </a:solidFill>
                <a:latin typeface="华文楷体" panose="02010600040101010101" pitchFamily="2" charset="-122"/>
                <a:ea typeface="华文楷体" panose="02010600040101010101" pitchFamily="2" charset="-122"/>
                <a:sym typeface="+mn-ea"/>
              </a:rPr>
              <a:t>确定卷积神经网络</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a:lnSpc>
                <a:spcPct val="200000"/>
              </a:lnSpc>
            </a:pPr>
            <a:r>
              <a:rPr lang="zh-CN" altLang="en-US" sz="2000" smtClean="0">
                <a:solidFill>
                  <a:srgbClr val="002060"/>
                </a:solidFill>
                <a:latin typeface="华文楷体" panose="02010600040101010101" pitchFamily="2" charset="-122"/>
                <a:ea typeface="华文楷体" panose="02010600040101010101" pitchFamily="2" charset="-122"/>
              </a:rPr>
              <a:t>对于下面的例题，用 </a:t>
            </a:r>
            <a:r>
              <a:rPr lang="en-US" altLang="zh-CN" sz="2000" smtClean="0">
                <a:solidFill>
                  <a:srgbClr val="002060"/>
                </a:solidFill>
                <a:latin typeface="华文楷体" panose="02010600040101010101" pitchFamily="2" charset="-122"/>
                <a:ea typeface="华文楷体" panose="02010600040101010101" pitchFamily="2" charset="-122"/>
              </a:rPr>
              <a:t>Excel </a:t>
            </a:r>
            <a:r>
              <a:rPr lang="zh-CN" altLang="en-US" sz="2000" smtClean="0">
                <a:solidFill>
                  <a:srgbClr val="002060"/>
                </a:solidFill>
                <a:latin typeface="华文楷体" panose="02010600040101010101" pitchFamily="2" charset="-122"/>
                <a:ea typeface="华文楷体" panose="02010600040101010101" pitchFamily="2" charset="-122"/>
              </a:rPr>
              <a:t>来确定卷积神经网络。</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200000"/>
              </a:lnSpc>
            </a:pP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例</a:t>
            </a: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 </a:t>
            </a:r>
            <a:r>
              <a:rPr lang="zh-CN" altLang="en-US" sz="2000" b="1">
                <a:solidFill>
                  <a:srgbClr val="005DFF"/>
                </a:solidFill>
                <a:latin typeface="华文楷体" panose="02010600040101010101" pitchFamily="2" charset="-122"/>
                <a:ea typeface="华文楷体" panose="02010600040101010101" pitchFamily="2" charset="-122"/>
              </a:rPr>
              <a:t>对于在 </a:t>
            </a:r>
            <a:r>
              <a:rPr lang="en-US" altLang="zh-CN" sz="2000" b="1" smtClean="0">
                <a:solidFill>
                  <a:srgbClr val="005DFF"/>
                </a:solidFill>
                <a:latin typeface="华文楷体" panose="02010600040101010101" pitchFamily="2" charset="-122"/>
                <a:ea typeface="华文楷体" panose="02010600040101010101" pitchFamily="2" charset="-122"/>
              </a:rPr>
              <a:t>8-3 </a:t>
            </a:r>
            <a:r>
              <a:rPr lang="zh-CN" altLang="en-US" sz="2000" b="1">
                <a:solidFill>
                  <a:srgbClr val="005DFF"/>
                </a:solidFill>
                <a:latin typeface="华文楷体" panose="02010600040101010101" pitchFamily="2" charset="-122"/>
                <a:ea typeface="华文楷体" panose="02010600040101010101" pitchFamily="2" charset="-122"/>
              </a:rPr>
              <a:t>节的例题中考察的卷积神经网络，确定它的</a:t>
            </a:r>
            <a:r>
              <a:rPr lang="zh-CN" altLang="en-US" sz="2000" b="1" smtClean="0">
                <a:solidFill>
                  <a:srgbClr val="005DFF"/>
                </a:solidFill>
                <a:latin typeface="华文楷体" panose="02010600040101010101" pitchFamily="2" charset="-122"/>
                <a:ea typeface="华文楷体" panose="02010600040101010101" pitchFamily="2" charset="-122"/>
              </a:rPr>
              <a:t>过滤器</a:t>
            </a:r>
            <a:r>
              <a:rPr lang="zh-CN" altLang="en-US" sz="2000" b="1">
                <a:solidFill>
                  <a:srgbClr val="005DFF"/>
                </a:solidFill>
                <a:latin typeface="华文楷体" panose="02010600040101010101" pitchFamily="2" charset="-122"/>
                <a:ea typeface="华文楷体" panose="02010600040101010101" pitchFamily="2" charset="-122"/>
              </a:rPr>
              <a:t>、权重和偏置。学习数据的 </a:t>
            </a:r>
            <a:r>
              <a:rPr lang="en-US" altLang="zh-CN" sz="2000" b="1">
                <a:solidFill>
                  <a:srgbClr val="005DFF"/>
                </a:solidFill>
                <a:latin typeface="华文楷体" panose="02010600040101010101" pitchFamily="2" charset="-122"/>
                <a:ea typeface="华文楷体" panose="02010600040101010101" pitchFamily="2" charset="-122"/>
              </a:rPr>
              <a:t>96 </a:t>
            </a:r>
            <a:r>
              <a:rPr lang="zh-CN" altLang="en-US" sz="2000" b="1">
                <a:solidFill>
                  <a:srgbClr val="005DFF"/>
                </a:solidFill>
                <a:latin typeface="华文楷体" panose="02010600040101010101" pitchFamily="2" charset="-122"/>
                <a:ea typeface="华文楷体" panose="02010600040101010101" pitchFamily="2" charset="-122"/>
              </a:rPr>
              <a:t>张图像实例收录在附录 </a:t>
            </a:r>
            <a:r>
              <a:rPr lang="en-US" altLang="zh-CN" sz="2000" b="1">
                <a:solidFill>
                  <a:srgbClr val="005DFF"/>
                </a:solidFill>
                <a:latin typeface="华文楷体" panose="02010600040101010101" pitchFamily="2" charset="-122"/>
                <a:ea typeface="华文楷体" panose="02010600040101010101" pitchFamily="2" charset="-122"/>
              </a:rPr>
              <a:t>B </a:t>
            </a:r>
            <a:r>
              <a:rPr lang="zh-CN" altLang="en-US" sz="2000" b="1">
                <a:solidFill>
                  <a:srgbClr val="005DFF"/>
                </a:solidFill>
                <a:latin typeface="华文楷体" panose="02010600040101010101" pitchFamily="2" charset="-122"/>
                <a:ea typeface="华文楷体" panose="02010600040101010101" pitchFamily="2" charset="-122"/>
              </a:rPr>
              <a:t>中</a:t>
            </a:r>
            <a:r>
              <a:rPr lang="zh-CN" altLang="en-US" sz="2000" b="1" smtClean="0">
                <a:solidFill>
                  <a:srgbClr val="005DFF"/>
                </a:solidFill>
                <a:latin typeface="华文楷体" panose="02010600040101010101" pitchFamily="2" charset="-122"/>
                <a:ea typeface="华文楷体" panose="02010600040101010101" pitchFamily="2" charset="-122"/>
              </a:rPr>
              <a:t>。</a:t>
            </a: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200000"/>
              </a:lnSpc>
            </a:pPr>
            <a:r>
              <a:rPr lang="zh-CN" altLang="en-US" sz="2000" b="1" smtClean="0">
                <a:solidFill>
                  <a:srgbClr val="005DFF"/>
                </a:solidFill>
                <a:latin typeface="华文楷体" panose="02010600040101010101" pitchFamily="2" charset="-122"/>
                <a:ea typeface="华文楷体" panose="02010600040101010101" pitchFamily="2" charset="-122"/>
              </a:rPr>
              <a:t>  解：</a:t>
            </a:r>
            <a:endParaRPr lang="en-US" altLang="zh-CN" sz="2000" b="1" smtClean="0">
              <a:solidFill>
                <a:srgbClr val="005DFF"/>
              </a:solidFill>
              <a:latin typeface="华文楷体" panose="02010600040101010101" pitchFamily="2" charset="-122"/>
              <a:ea typeface="华文楷体" panose="02010600040101010101" pitchFamily="2" charset="-122"/>
            </a:endParaRPr>
          </a:p>
          <a:p>
            <a:endParaRPr lang="en-US" altLang="zh-CN" sz="2000" b="1">
              <a:solidFill>
                <a:srgbClr val="005DFF"/>
              </a:solidFill>
              <a:latin typeface="华文楷体" panose="02010600040101010101" pitchFamily="2" charset="-122"/>
              <a:ea typeface="华文楷体" panose="02010600040101010101" pitchFamily="2" charset="-122"/>
            </a:endParaRPr>
          </a:p>
          <a:p>
            <a:endParaRPr lang="en-US" altLang="zh-CN" sz="2000" b="1" smtClean="0">
              <a:solidFill>
                <a:srgbClr val="005DFF"/>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88688" y="30782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08825" y="180499"/>
            <a:ext cx="9900582" cy="1477328"/>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活跃</a:t>
            </a:r>
            <a:r>
              <a:rPr lang="zh-CN" altLang="en-US" sz="2000">
                <a:solidFill>
                  <a:srgbClr val="002060"/>
                </a:solidFill>
                <a:latin typeface="华文楷体" panose="02010600040101010101" pitchFamily="2" charset="-122"/>
                <a:ea typeface="华文楷体" panose="02010600040101010101" pitchFamily="2" charset="-122"/>
              </a:rPr>
              <a:t>的小恶魔积极地扫描图像，检查图像中是否含有自己偏好的模式。 </a:t>
            </a:r>
            <a:r>
              <a:rPr lang="zh-CN" altLang="en-US" sz="2000" smtClean="0">
                <a:solidFill>
                  <a:srgbClr val="002060"/>
                </a:solidFill>
                <a:latin typeface="华文楷体" panose="02010600040101010101" pitchFamily="2" charset="-122"/>
                <a:ea typeface="华文楷体" panose="02010600040101010101" pitchFamily="2" charset="-122"/>
              </a:rPr>
              <a:t>如果</a:t>
            </a:r>
            <a:r>
              <a:rPr lang="zh-CN" altLang="en-US" sz="2000">
                <a:solidFill>
                  <a:srgbClr val="002060"/>
                </a:solidFill>
                <a:latin typeface="华文楷体" panose="02010600040101010101" pitchFamily="2" charset="-122"/>
                <a:ea typeface="华文楷体" panose="02010600040101010101" pitchFamily="2" charset="-122"/>
              </a:rPr>
              <a:t>图像中含有较多偏好的模式，小恶魔就很兴奋，反之就不兴奋。</a:t>
            </a:r>
            <a:r>
              <a:rPr lang="zh-CN" altLang="en-US" sz="2000" smtClean="0">
                <a:solidFill>
                  <a:srgbClr val="FF0000"/>
                </a:solidFill>
                <a:latin typeface="华文楷体" panose="02010600040101010101" pitchFamily="2" charset="-122"/>
                <a:ea typeface="华文楷体" panose="02010600040101010101" pitchFamily="2" charset="-122"/>
              </a:rPr>
              <a:t>此外</a:t>
            </a:r>
            <a:r>
              <a:rPr lang="zh-CN" altLang="en-US" sz="2000">
                <a:solidFill>
                  <a:srgbClr val="FF0000"/>
                </a:solidFill>
                <a:latin typeface="华文楷体" panose="02010600040101010101" pitchFamily="2" charset="-122"/>
                <a:ea typeface="华文楷体" panose="02010600040101010101" pitchFamily="2" charset="-122"/>
              </a:rPr>
              <a:t>，由于偏好的模式的大小比整个图像小，所以兴奋度被记录在多个</a:t>
            </a:r>
            <a:r>
              <a:rPr lang="zh-CN" altLang="en-US" sz="2000" smtClean="0">
                <a:solidFill>
                  <a:srgbClr val="FF0000"/>
                </a:solidFill>
                <a:latin typeface="华文楷体" panose="02010600040101010101" pitchFamily="2" charset="-122"/>
                <a:ea typeface="华文楷体" panose="02010600040101010101" pitchFamily="2" charset="-122"/>
              </a:rPr>
              <a:t>神经</a:t>
            </a:r>
            <a:r>
              <a:rPr lang="zh-CN" altLang="en-US" sz="2000">
                <a:solidFill>
                  <a:srgbClr val="FF0000"/>
                </a:solidFill>
                <a:latin typeface="华文楷体" panose="02010600040101010101" pitchFamily="2" charset="-122"/>
                <a:ea typeface="华文楷体" panose="02010600040101010101" pitchFamily="2" charset="-122"/>
              </a:rPr>
              <a:t>单元</a:t>
            </a:r>
            <a:r>
              <a:rPr lang="zh-CN" altLang="en-US" sz="2000" smtClean="0">
                <a:solidFill>
                  <a:srgbClr val="FF0000"/>
                </a:solidFill>
                <a:latin typeface="华文楷体" panose="02010600040101010101" pitchFamily="2" charset="-122"/>
                <a:ea typeface="华文楷体" panose="02010600040101010101" pitchFamily="2" charset="-122"/>
              </a:rPr>
              <a:t>中。</a:t>
            </a:r>
            <a:endParaRPr lang="en-US" altLang="zh-CN" sz="2000" smtClean="0">
              <a:solidFill>
                <a:srgbClr val="FF0000"/>
              </a:solidFill>
              <a:latin typeface="华文楷体" panose="02010600040101010101" pitchFamily="2" charset="-122"/>
              <a:ea typeface="华文楷体" panose="02010600040101010101" pitchFamily="2" charset="-122"/>
              <a:sym typeface="+mn-ea"/>
            </a:endParaRPr>
          </a:p>
        </p:txBody>
      </p:sp>
      <p:pic>
        <p:nvPicPr>
          <p:cNvPr id="4" name="图片 3"/>
          <p:cNvPicPr>
            <a:picLocks noChangeAspect="1"/>
          </p:cNvPicPr>
          <p:nvPr/>
        </p:nvPicPr>
        <p:blipFill>
          <a:blip r:embed="rId1"/>
          <a:stretch>
            <a:fillRect/>
          </a:stretch>
        </p:blipFill>
        <p:spPr>
          <a:xfrm>
            <a:off x="2843989" y="1542737"/>
            <a:ext cx="6218988" cy="453236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099864" y="-73212"/>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70303" y="256266"/>
            <a:ext cx="9900582" cy="6093976"/>
          </a:xfrm>
          <a:prstGeom prst="rect">
            <a:avLst/>
          </a:prstGeom>
        </p:spPr>
        <p:txBody>
          <a:bodyPr wrap="square">
            <a:spAutoFit/>
          </a:bodyPr>
          <a:lstStyle/>
          <a:p>
            <a:pPr>
              <a:lnSpc>
                <a:spcPct val="150000"/>
              </a:lnSpc>
            </a:pPr>
            <a:r>
              <a:rPr lang="zh-CN" altLang="en-US" sz="2000" b="1" smtClean="0">
                <a:solidFill>
                  <a:srgbClr val="002060"/>
                </a:solidFill>
                <a:latin typeface="华文楷体" panose="02010600040101010101" pitchFamily="2" charset="-122"/>
                <a:ea typeface="华文楷体" panose="02010600040101010101" pitchFamily="2" charset="-122"/>
              </a:rPr>
              <a:t>① 读入学习用的图像数据</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a:solidFill>
                  <a:srgbClr val="002060"/>
                </a:solidFill>
                <a:latin typeface="华文楷体" panose="02010600040101010101" pitchFamily="2" charset="-122"/>
                <a:ea typeface="华文楷体" panose="02010600040101010101" pitchFamily="2" charset="-122"/>
              </a:rPr>
              <a:t>为了让卷积神经网络进行学习，需要用到学习数据</a:t>
            </a:r>
            <a:r>
              <a:rPr lang="zh-CN" altLang="en-US" sz="2000" smtClean="0">
                <a:solidFill>
                  <a:srgbClr val="002060"/>
                </a:solidFill>
                <a:latin typeface="华文楷体" panose="02010600040101010101" pitchFamily="2" charset="-122"/>
                <a:ea typeface="华文楷体" panose="02010600040101010101" pitchFamily="2" charset="-122"/>
              </a:rPr>
              <a:t>。因此，将图像读入</a:t>
            </a:r>
            <a:r>
              <a:rPr lang="zh-CN" altLang="en-US" sz="2000">
                <a:solidFill>
                  <a:srgbClr val="002060"/>
                </a:solidFill>
                <a:latin typeface="华文楷体" panose="02010600040101010101" pitchFamily="2" charset="-122"/>
                <a:ea typeface="华文楷体" panose="02010600040101010101" pitchFamily="2" charset="-122"/>
              </a:rPr>
              <a:t>到工作表中，如下图所示。 </a:t>
            </a:r>
            <a:endParaRPr lang="en-US" altLang="zh-CN" sz="2000" smtClean="0">
              <a:solidFill>
                <a:srgbClr val="002060"/>
              </a:solidFill>
              <a:latin typeface="华文楷体" panose="02010600040101010101" pitchFamily="2" charset="-122"/>
              <a:ea typeface="华文楷体" panose="02010600040101010101" pitchFamily="2" charset="-122"/>
            </a:endParaRPr>
          </a:p>
          <a:p>
            <a:endParaRPr lang="en-US" altLang="zh-CN" sz="2000"/>
          </a:p>
          <a:p>
            <a:endParaRPr lang="en-US" altLang="zh-CN" sz="2000" smtClean="0"/>
          </a:p>
          <a:p>
            <a:endParaRPr lang="en-US" altLang="zh-CN" sz="2000"/>
          </a:p>
          <a:p>
            <a:endParaRPr lang="en-US" altLang="zh-CN" sz="2000" smtClean="0"/>
          </a:p>
          <a:p>
            <a:endParaRPr lang="en-US" altLang="zh-CN" sz="2000"/>
          </a:p>
          <a:p>
            <a:endParaRPr lang="en-US" altLang="zh-CN" sz="2000" smtClean="0"/>
          </a:p>
          <a:p>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00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      </a:t>
            </a:r>
            <a:r>
              <a:rPr lang="zh-CN" altLang="en-US" sz="2000" smtClean="0">
                <a:solidFill>
                  <a:srgbClr val="002060"/>
                </a:solidFill>
                <a:latin typeface="华文楷体" panose="02010600040101010101" pitchFamily="2" charset="-122"/>
                <a:ea typeface="华文楷体" panose="02010600040101010101" pitchFamily="2" charset="-122"/>
              </a:rPr>
              <a:t>图像</a:t>
            </a:r>
            <a:r>
              <a:rPr lang="zh-CN" altLang="en-US" sz="2000">
                <a:solidFill>
                  <a:srgbClr val="002060"/>
                </a:solidFill>
                <a:latin typeface="华文楷体" panose="02010600040101010101" pitchFamily="2" charset="-122"/>
                <a:ea typeface="华文楷体" panose="02010600040101010101" pitchFamily="2" charset="-122"/>
              </a:rPr>
              <a:t>是单色二值图像</a:t>
            </a:r>
            <a:r>
              <a:rPr lang="zh-CN" altLang="en-US" sz="2000" smtClean="0">
                <a:solidFill>
                  <a:srgbClr val="002060"/>
                </a:solidFill>
                <a:latin typeface="华文楷体" panose="02010600040101010101" pitchFamily="2" charset="-122"/>
                <a:ea typeface="华文楷体" panose="02010600040101010101" pitchFamily="2" charset="-122"/>
              </a:rPr>
              <a:t>，将</a:t>
            </a:r>
            <a:r>
              <a:rPr lang="zh-CN" altLang="en-US" sz="2000">
                <a:solidFill>
                  <a:srgbClr val="002060"/>
                </a:solidFill>
                <a:latin typeface="华文楷体" panose="02010600040101010101" pitchFamily="2" charset="-122"/>
                <a:ea typeface="华文楷体" panose="02010600040101010101" pitchFamily="2" charset="-122"/>
              </a:rPr>
              <a:t>图像的灰色部分设置为 </a:t>
            </a:r>
            <a:r>
              <a:rPr lang="en-US" altLang="zh-CN" sz="2000">
                <a:solidFill>
                  <a:srgbClr val="002060"/>
                </a:solidFill>
                <a:latin typeface="华文楷体" panose="02010600040101010101" pitchFamily="2" charset="-122"/>
                <a:ea typeface="华文楷体" panose="02010600040101010101" pitchFamily="2" charset="-122"/>
              </a:rPr>
              <a:t>1</a:t>
            </a:r>
            <a:r>
              <a:rPr lang="zh-CN" altLang="en-US" sz="2000">
                <a:solidFill>
                  <a:srgbClr val="002060"/>
                </a:solidFill>
                <a:latin typeface="华文楷体" panose="02010600040101010101" pitchFamily="2" charset="-122"/>
                <a:ea typeface="华文楷体" panose="02010600040101010101" pitchFamily="2" charset="-122"/>
              </a:rPr>
              <a:t>，白色</a:t>
            </a:r>
            <a:r>
              <a:rPr lang="zh-CN" altLang="en-US" sz="2000" smtClean="0">
                <a:solidFill>
                  <a:srgbClr val="002060"/>
                </a:solidFill>
                <a:latin typeface="华文楷体" panose="02010600040101010101" pitchFamily="2" charset="-122"/>
                <a:ea typeface="华文楷体" panose="02010600040101010101" pitchFamily="2" charset="-122"/>
              </a:rPr>
              <a:t>部分设置</a:t>
            </a:r>
            <a:r>
              <a:rPr lang="zh-CN" altLang="en-US" sz="2000">
                <a:solidFill>
                  <a:srgbClr val="002060"/>
                </a:solidFill>
                <a:latin typeface="华文楷体" panose="02010600040101010101" pitchFamily="2" charset="-122"/>
                <a:ea typeface="华文楷体" panose="02010600040101010101" pitchFamily="2" charset="-122"/>
              </a:rPr>
              <a:t>为 </a:t>
            </a:r>
            <a:r>
              <a:rPr lang="en-US" altLang="zh-CN" sz="2000">
                <a:solidFill>
                  <a:srgbClr val="002060"/>
                </a:solidFill>
                <a:latin typeface="华文楷体" panose="02010600040101010101" pitchFamily="2" charset="-122"/>
                <a:ea typeface="华文楷体" panose="02010600040101010101" pitchFamily="2" charset="-122"/>
              </a:rPr>
              <a:t>0</a:t>
            </a:r>
            <a:r>
              <a:rPr lang="zh-CN" altLang="en-US" sz="2000">
                <a:solidFill>
                  <a:srgbClr val="002060"/>
                </a:solidFill>
                <a:latin typeface="华文楷体" panose="02010600040101010101" pitchFamily="2" charset="-122"/>
                <a:ea typeface="华文楷体" panose="02010600040101010101" pitchFamily="2" charset="-122"/>
              </a:rPr>
              <a:t>，将正解代入到</a:t>
            </a:r>
            <a:r>
              <a:rPr lang="zh-CN" altLang="en-US" sz="2000" smtClean="0">
                <a:solidFill>
                  <a:srgbClr val="002060"/>
                </a:solidFill>
                <a:latin typeface="华文楷体" panose="02010600040101010101" pitchFamily="2" charset="-122"/>
                <a:ea typeface="华文楷体" panose="02010600040101010101" pitchFamily="2" charset="-122"/>
              </a:rPr>
              <a:t>变量</a:t>
            </a:r>
            <a:r>
              <a:rPr lang="en-US" altLang="zh-CN" sz="2000" smtClean="0">
                <a:solidFill>
                  <a:srgbClr val="002060"/>
                </a:solidFill>
                <a:latin typeface="华文楷体" panose="02010600040101010101" pitchFamily="2" charset="-122"/>
                <a:ea typeface="华文楷体" panose="02010600040101010101" pitchFamily="2" charset="-122"/>
              </a:rPr>
              <a:t>t</a:t>
            </a:r>
            <a:r>
              <a:rPr lang="en-US" altLang="zh-CN" sz="2000" baseline="-25000" smtClean="0">
                <a:solidFill>
                  <a:srgbClr val="002060"/>
                </a:solidFill>
                <a:latin typeface="华文楷体" panose="02010600040101010101" pitchFamily="2" charset="-122"/>
                <a:ea typeface="华文楷体" panose="02010600040101010101" pitchFamily="2" charset="-122"/>
              </a:rPr>
              <a:t>1</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t</a:t>
            </a:r>
            <a:r>
              <a:rPr lang="en-US" altLang="zh-CN" sz="2000" baseline="-25000" smtClean="0">
                <a:solidFill>
                  <a:srgbClr val="002060"/>
                </a:solidFill>
                <a:latin typeface="华文楷体" panose="02010600040101010101" pitchFamily="2" charset="-122"/>
                <a:ea typeface="华文楷体" panose="02010600040101010101" pitchFamily="2" charset="-122"/>
              </a:rPr>
              <a:t>2</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t</a:t>
            </a:r>
            <a:r>
              <a:rPr lang="en-US" altLang="zh-CN" sz="2000" baseline="-25000" smtClean="0">
                <a:solidFill>
                  <a:srgbClr val="002060"/>
                </a:solidFill>
                <a:latin typeface="华文楷体" panose="02010600040101010101" pitchFamily="2" charset="-122"/>
                <a:ea typeface="华文楷体" panose="02010600040101010101" pitchFamily="2" charset="-122"/>
              </a:rPr>
              <a:t>3</a:t>
            </a:r>
            <a:r>
              <a:rPr lang="zh-CN" altLang="en-US" sz="2000" baseline="-25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中。学习图像为数字 </a:t>
            </a:r>
            <a:r>
              <a:rPr lang="en-US" altLang="zh-CN" sz="2000">
                <a:solidFill>
                  <a:srgbClr val="002060"/>
                </a:solidFill>
                <a:latin typeface="华文楷体" panose="02010600040101010101" pitchFamily="2" charset="-122"/>
                <a:ea typeface="华文楷体" panose="02010600040101010101" pitchFamily="2" charset="-122"/>
              </a:rPr>
              <a:t>1 </a:t>
            </a:r>
            <a:r>
              <a:rPr lang="zh-CN" altLang="en-US" sz="2000" smtClean="0">
                <a:solidFill>
                  <a:srgbClr val="002060"/>
                </a:solidFill>
                <a:latin typeface="华文楷体" panose="02010600040101010101" pitchFamily="2" charset="-122"/>
                <a:ea typeface="华文楷体" panose="02010600040101010101" pitchFamily="2" charset="-122"/>
              </a:rPr>
              <a:t>时</a:t>
            </a:r>
            <a:r>
              <a:rPr lang="en-US" altLang="zh-CN" sz="2000" smtClean="0">
                <a:solidFill>
                  <a:srgbClr val="002060"/>
                </a:solidFill>
                <a:latin typeface="华文楷体" panose="02010600040101010101" pitchFamily="2" charset="-122"/>
                <a:ea typeface="华文楷体" panose="02010600040101010101" pitchFamily="2" charset="-122"/>
              </a:rPr>
              <a:t>t</a:t>
            </a:r>
            <a:r>
              <a:rPr lang="en-US" altLang="zh-CN" sz="2000" baseline="-25000" smtClean="0">
                <a:solidFill>
                  <a:srgbClr val="002060"/>
                </a:solidFill>
                <a:latin typeface="华文楷体" panose="02010600040101010101" pitchFamily="2" charset="-122"/>
                <a:ea typeface="华文楷体" panose="02010600040101010101" pitchFamily="2" charset="-122"/>
              </a:rPr>
              <a:t>1</a:t>
            </a:r>
            <a:r>
              <a:rPr lang="en-US" altLang="zh-CN" sz="2000" smtClean="0">
                <a:solidFill>
                  <a:srgbClr val="002060"/>
                </a:solidFill>
                <a:latin typeface="华文楷体" panose="02010600040101010101" pitchFamily="2" charset="-122"/>
                <a:ea typeface="华文楷体" panose="02010600040101010101" pitchFamily="2" charset="-122"/>
              </a:rPr>
              <a:t>=1</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图像为数字 </a:t>
            </a:r>
            <a:r>
              <a:rPr lang="en-US" altLang="zh-CN" sz="2000">
                <a:solidFill>
                  <a:srgbClr val="002060"/>
                </a:solidFill>
                <a:latin typeface="华文楷体" panose="02010600040101010101" pitchFamily="2" charset="-122"/>
                <a:ea typeface="华文楷体" panose="02010600040101010101" pitchFamily="2" charset="-122"/>
              </a:rPr>
              <a:t>2 </a:t>
            </a:r>
            <a:r>
              <a:rPr lang="zh-CN" altLang="en-US" sz="2000">
                <a:solidFill>
                  <a:srgbClr val="002060"/>
                </a:solidFill>
                <a:latin typeface="华文楷体" panose="02010600040101010101" pitchFamily="2" charset="-122"/>
                <a:ea typeface="华文楷体" panose="02010600040101010101" pitchFamily="2" charset="-122"/>
              </a:rPr>
              <a:t>时 </a:t>
            </a:r>
            <a:r>
              <a:rPr lang="en-US" altLang="zh-CN" sz="2000" smtClean="0">
                <a:solidFill>
                  <a:srgbClr val="002060"/>
                </a:solidFill>
                <a:latin typeface="华文楷体" panose="02010600040101010101" pitchFamily="2" charset="-122"/>
                <a:ea typeface="华文楷体" panose="02010600040101010101" pitchFamily="2" charset="-122"/>
              </a:rPr>
              <a:t>t</a:t>
            </a:r>
            <a:r>
              <a:rPr lang="en-US" altLang="zh-CN" sz="2000" baseline="-25000" smtClean="0">
                <a:solidFill>
                  <a:srgbClr val="002060"/>
                </a:solidFill>
                <a:latin typeface="华文楷体" panose="02010600040101010101" pitchFamily="2" charset="-122"/>
                <a:ea typeface="华文楷体" panose="02010600040101010101" pitchFamily="2" charset="-122"/>
              </a:rPr>
              <a:t>2</a:t>
            </a:r>
            <a:r>
              <a:rPr lang="en-US" altLang="zh-CN" sz="2000" smtClean="0">
                <a:solidFill>
                  <a:srgbClr val="002060"/>
                </a:solidFill>
                <a:latin typeface="华文楷体" panose="02010600040101010101" pitchFamily="2" charset="-122"/>
                <a:ea typeface="华文楷体" panose="02010600040101010101" pitchFamily="2" charset="-122"/>
              </a:rPr>
              <a:t>=1</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图像为数字 </a:t>
            </a:r>
            <a:r>
              <a:rPr lang="en-US" altLang="zh-CN" sz="2000">
                <a:solidFill>
                  <a:srgbClr val="002060"/>
                </a:solidFill>
                <a:latin typeface="华文楷体" panose="02010600040101010101" pitchFamily="2" charset="-122"/>
                <a:ea typeface="华文楷体" panose="02010600040101010101" pitchFamily="2" charset="-122"/>
              </a:rPr>
              <a:t>3 </a:t>
            </a:r>
            <a:r>
              <a:rPr lang="zh-CN" altLang="en-US" sz="2000">
                <a:solidFill>
                  <a:srgbClr val="002060"/>
                </a:solidFill>
                <a:latin typeface="华文楷体" panose="02010600040101010101" pitchFamily="2" charset="-122"/>
                <a:ea typeface="华文楷体" panose="02010600040101010101" pitchFamily="2" charset="-122"/>
              </a:rPr>
              <a:t>时 </a:t>
            </a:r>
            <a:r>
              <a:rPr lang="en-US" altLang="zh-CN" sz="2000" smtClean="0">
                <a:solidFill>
                  <a:srgbClr val="002060"/>
                </a:solidFill>
                <a:latin typeface="华文楷体" panose="02010600040101010101" pitchFamily="2" charset="-122"/>
                <a:ea typeface="华文楷体" panose="02010600040101010101" pitchFamily="2" charset="-122"/>
              </a:rPr>
              <a:t>t</a:t>
            </a:r>
            <a:r>
              <a:rPr lang="en-US" altLang="zh-CN" sz="2000" baseline="-25000" smtClean="0">
                <a:solidFill>
                  <a:srgbClr val="002060"/>
                </a:solidFill>
                <a:latin typeface="华文楷体" panose="02010600040101010101" pitchFamily="2" charset="-122"/>
                <a:ea typeface="华文楷体" panose="02010600040101010101" pitchFamily="2" charset="-122"/>
              </a:rPr>
              <a:t>3</a:t>
            </a:r>
            <a:r>
              <a:rPr lang="en-US" altLang="zh-CN" sz="2000" smtClean="0">
                <a:solidFill>
                  <a:srgbClr val="002060"/>
                </a:solidFill>
                <a:latin typeface="华文楷体" panose="02010600040101010101" pitchFamily="2" charset="-122"/>
                <a:ea typeface="华文楷体" panose="02010600040101010101" pitchFamily="2" charset="-122"/>
              </a:rPr>
              <a:t>=1</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其他情况下</a:t>
            </a:r>
            <a:r>
              <a:rPr lang="zh-CN" altLang="en-US" sz="2000" smtClean="0">
                <a:solidFill>
                  <a:srgbClr val="002060"/>
                </a:solidFill>
                <a:latin typeface="华文楷体" panose="02010600040101010101" pitchFamily="2" charset="-122"/>
                <a:ea typeface="华文楷体" panose="02010600040101010101" pitchFamily="2" charset="-122"/>
              </a:rPr>
              <a:t>变量值为</a:t>
            </a:r>
            <a:r>
              <a:rPr lang="en-US" altLang="zh-CN" sz="2000" smtClean="0">
                <a:solidFill>
                  <a:srgbClr val="002060"/>
                </a:solidFill>
                <a:latin typeface="华文楷体" panose="02010600040101010101" pitchFamily="2" charset="-122"/>
                <a:ea typeface="华文楷体" panose="02010600040101010101" pitchFamily="2" charset="-122"/>
              </a:rPr>
              <a:t>0</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endParaRPr lang="en-US" altLang="zh-CN" sz="2000" b="1">
              <a:solidFill>
                <a:srgbClr val="005DFF"/>
              </a:solidFill>
              <a:latin typeface="华文楷体" panose="02010600040101010101" pitchFamily="2" charset="-122"/>
              <a:ea typeface="华文楷体" panose="02010600040101010101" pitchFamily="2" charset="-122"/>
            </a:endParaRPr>
          </a:p>
          <a:p>
            <a:endParaRPr lang="en-US" altLang="zh-CN" sz="2000" b="1" smtClean="0">
              <a:solidFill>
                <a:srgbClr val="005DFF"/>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3021627" y="1388591"/>
            <a:ext cx="2361702" cy="2398318"/>
          </a:xfrm>
          <a:prstGeom prst="rect">
            <a:avLst/>
          </a:prstGeom>
        </p:spPr>
      </p:pic>
      <p:pic>
        <p:nvPicPr>
          <p:cNvPr id="3" name="图片 2"/>
          <p:cNvPicPr>
            <a:picLocks noChangeAspect="1"/>
          </p:cNvPicPr>
          <p:nvPr/>
        </p:nvPicPr>
        <p:blipFill>
          <a:blip r:embed="rId2"/>
          <a:stretch>
            <a:fillRect/>
          </a:stretch>
        </p:blipFill>
        <p:spPr>
          <a:xfrm>
            <a:off x="5801591" y="1257945"/>
            <a:ext cx="4503810" cy="265961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099864" y="-73212"/>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33358" y="141913"/>
            <a:ext cx="9900582" cy="3631763"/>
          </a:xfrm>
          <a:prstGeom prst="rect">
            <a:avLst/>
          </a:prstGeom>
        </p:spPr>
        <p:txBody>
          <a:bodyPr wrap="square">
            <a:spAutoFit/>
          </a:bodyPr>
          <a:lstStyle/>
          <a:p>
            <a:pPr>
              <a:lnSpc>
                <a:spcPct val="150000"/>
              </a:lnSpc>
            </a:pPr>
            <a:r>
              <a:rPr lang="zh-CN" altLang="en-US" sz="2000" b="1">
                <a:solidFill>
                  <a:srgbClr val="002060"/>
                </a:solidFill>
                <a:latin typeface="华文楷体" panose="02010600040101010101" pitchFamily="2" charset="-122"/>
                <a:ea typeface="华文楷体" panose="02010600040101010101" pitchFamily="2" charset="-122"/>
              </a:rPr>
              <a:t>② 设置参数的</a:t>
            </a:r>
            <a:r>
              <a:rPr lang="zh-CN" altLang="en-US" sz="2000" b="1" smtClean="0">
                <a:solidFill>
                  <a:srgbClr val="002060"/>
                </a:solidFill>
                <a:latin typeface="华文楷体" panose="02010600040101010101" pitchFamily="2" charset="-122"/>
                <a:ea typeface="华文楷体" panose="02010600040101010101" pitchFamily="2" charset="-122"/>
              </a:rPr>
              <a:t>初始值</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a:solidFill>
                  <a:srgbClr val="002060"/>
                </a:solidFill>
                <a:latin typeface="华文楷体" panose="02010600040101010101" pitchFamily="2" charset="-122"/>
                <a:ea typeface="华文楷体" panose="02010600040101010101" pitchFamily="2" charset="-122"/>
              </a:rPr>
              <a:t>设置过滤器、权重和偏置的初始值。这里使用了标准正态分布</a:t>
            </a:r>
            <a:r>
              <a:rPr lang="zh-CN" altLang="en-US" sz="2000" smtClean="0">
                <a:solidFill>
                  <a:srgbClr val="002060"/>
                </a:solidFill>
                <a:latin typeface="华文楷体" panose="02010600040101010101" pitchFamily="2" charset="-122"/>
                <a:ea typeface="华文楷体" panose="02010600040101010101" pitchFamily="2" charset="-122"/>
              </a:rPr>
              <a:t>随机数。</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a:solidFill>
                  <a:srgbClr val="FF0000"/>
                </a:solidFill>
                <a:latin typeface="华文楷体" panose="02010600040101010101" pitchFamily="2" charset="-122"/>
                <a:ea typeface="华文楷体" panose="02010600040101010101" pitchFamily="2" charset="-122"/>
              </a:rPr>
              <a:t>注：当求解器的执行结果不收敛时，要修改初始值</a:t>
            </a:r>
            <a:endParaRPr lang="en-US" altLang="zh-CN" sz="2000" smtClean="0">
              <a:solidFill>
                <a:srgbClr val="FF0000"/>
              </a:solidFill>
              <a:latin typeface="华文楷体" panose="02010600040101010101" pitchFamily="2" charset="-122"/>
              <a:ea typeface="华文楷体" panose="02010600040101010101" pitchFamily="2" charset="-122"/>
            </a:endParaRPr>
          </a:p>
          <a:p>
            <a:endParaRPr lang="en-US" altLang="zh-CN" sz="2000"/>
          </a:p>
          <a:p>
            <a:endParaRPr lang="en-US" altLang="zh-CN" sz="2000" smtClean="0"/>
          </a:p>
          <a:p>
            <a:endParaRPr lang="en-US" altLang="zh-CN" sz="2000"/>
          </a:p>
          <a:p>
            <a:endParaRPr lang="en-US" altLang="zh-CN" sz="2000" smtClean="0"/>
          </a:p>
          <a:p>
            <a:endParaRPr lang="en-US" altLang="zh-CN" sz="2000">
              <a:solidFill>
                <a:srgbClr val="002060"/>
              </a:solidFill>
              <a:latin typeface="华文楷体" panose="02010600040101010101" pitchFamily="2" charset="-122"/>
              <a:ea typeface="华文楷体" panose="02010600040101010101" pitchFamily="2" charset="-122"/>
            </a:endParaRPr>
          </a:p>
          <a:p>
            <a:endParaRPr lang="en-US" altLang="zh-CN" sz="2000" b="1">
              <a:solidFill>
                <a:srgbClr val="005DFF"/>
              </a:solidFill>
              <a:latin typeface="华文楷体" panose="02010600040101010101" pitchFamily="2" charset="-122"/>
              <a:ea typeface="华文楷体" panose="02010600040101010101" pitchFamily="2" charset="-122"/>
            </a:endParaRPr>
          </a:p>
          <a:p>
            <a:endParaRPr lang="en-US" altLang="zh-CN" sz="2000" b="1" smtClean="0">
              <a:solidFill>
                <a:srgbClr val="005DFF"/>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2946400" y="1534330"/>
            <a:ext cx="3980873" cy="476487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099864" y="-73212"/>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33358" y="271222"/>
            <a:ext cx="9900582" cy="3323987"/>
          </a:xfrm>
          <a:prstGeom prst="rect">
            <a:avLst/>
          </a:prstGeom>
        </p:spPr>
        <p:txBody>
          <a:bodyPr wrap="square">
            <a:spAutoFit/>
          </a:bodyPr>
          <a:lstStyle/>
          <a:p>
            <a:pPr>
              <a:lnSpc>
                <a:spcPct val="150000"/>
              </a:lnSpc>
            </a:pPr>
            <a:r>
              <a:rPr lang="zh-CN" altLang="en-US" sz="2000" b="1">
                <a:solidFill>
                  <a:srgbClr val="002060"/>
                </a:solidFill>
                <a:latin typeface="华文楷体" panose="02010600040101010101" pitchFamily="2" charset="-122"/>
                <a:ea typeface="华文楷体" panose="02010600040101010101" pitchFamily="2" charset="-122"/>
              </a:rPr>
              <a:t>③ 从第 </a:t>
            </a:r>
            <a:r>
              <a:rPr lang="en-US" altLang="zh-CN" sz="2000" b="1">
                <a:solidFill>
                  <a:srgbClr val="002060"/>
                </a:solidFill>
                <a:latin typeface="华文楷体" panose="02010600040101010101" pitchFamily="2" charset="-122"/>
                <a:ea typeface="华文楷体" panose="02010600040101010101" pitchFamily="2" charset="-122"/>
              </a:rPr>
              <a:t>1 </a:t>
            </a:r>
            <a:r>
              <a:rPr lang="zh-CN" altLang="en-US" sz="2000" b="1">
                <a:solidFill>
                  <a:srgbClr val="002060"/>
                </a:solidFill>
                <a:latin typeface="华文楷体" panose="02010600040101010101" pitchFamily="2" charset="-122"/>
                <a:ea typeface="华文楷体" panose="02010600040101010101" pitchFamily="2" charset="-122"/>
              </a:rPr>
              <a:t>张图像开始计算各种变量的</a:t>
            </a:r>
            <a:r>
              <a:rPr lang="zh-CN" altLang="en-US" sz="2000" b="1" smtClean="0">
                <a:solidFill>
                  <a:srgbClr val="002060"/>
                </a:solidFill>
                <a:latin typeface="华文楷体" panose="02010600040101010101" pitchFamily="2" charset="-122"/>
                <a:ea typeface="华文楷体" panose="02010600040101010101" pitchFamily="2" charset="-122"/>
              </a:rPr>
              <a:t>值</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根据</a:t>
            </a:r>
            <a:r>
              <a:rPr lang="zh-CN" altLang="en-US" sz="2000">
                <a:solidFill>
                  <a:srgbClr val="002060"/>
                </a:solidFill>
                <a:latin typeface="华文楷体" panose="02010600040101010101" pitchFamily="2" charset="-122"/>
                <a:ea typeface="华文楷体" panose="02010600040101010101" pitchFamily="2" charset="-122"/>
              </a:rPr>
              <a:t>当前的过滤器、权重和偏置，对于第 </a:t>
            </a:r>
            <a:r>
              <a:rPr lang="en-US" altLang="zh-CN" sz="2000">
                <a:solidFill>
                  <a:srgbClr val="002060"/>
                </a:solidFill>
                <a:latin typeface="华文楷体" panose="02010600040101010101" pitchFamily="2" charset="-122"/>
                <a:ea typeface="华文楷体" panose="02010600040101010101" pitchFamily="2" charset="-122"/>
              </a:rPr>
              <a:t>1 </a:t>
            </a:r>
            <a:r>
              <a:rPr lang="zh-CN" altLang="en-US" sz="2000">
                <a:solidFill>
                  <a:srgbClr val="002060"/>
                </a:solidFill>
                <a:latin typeface="华文楷体" panose="02010600040101010101" pitchFamily="2" charset="-122"/>
                <a:ea typeface="华文楷体" panose="02010600040101010101" pitchFamily="2" charset="-122"/>
              </a:rPr>
              <a:t>张图像，计算出各个神经</a:t>
            </a:r>
            <a:r>
              <a:rPr lang="zh-CN" altLang="en-US" sz="2000" smtClean="0">
                <a:solidFill>
                  <a:srgbClr val="002060"/>
                </a:solidFill>
                <a:latin typeface="华文楷体" panose="02010600040101010101" pitchFamily="2" charset="-122"/>
                <a:ea typeface="华文楷体" panose="02010600040101010101" pitchFamily="2" charset="-122"/>
              </a:rPr>
              <a:t>单元的</a:t>
            </a:r>
            <a:r>
              <a:rPr lang="zh-CN" altLang="en-US" sz="2000">
                <a:solidFill>
                  <a:srgbClr val="002060"/>
                </a:solidFill>
                <a:latin typeface="华文楷体" panose="02010600040101010101" pitchFamily="2" charset="-122"/>
                <a:ea typeface="华文楷体" panose="02010600040101010101" pitchFamily="2" charset="-122"/>
              </a:rPr>
              <a:t>加权输入值、输出值和平方</a:t>
            </a:r>
            <a:r>
              <a:rPr lang="zh-CN" altLang="en-US" sz="2000" smtClean="0">
                <a:solidFill>
                  <a:srgbClr val="002060"/>
                </a:solidFill>
                <a:latin typeface="华文楷体" panose="02010600040101010101" pitchFamily="2" charset="-122"/>
                <a:ea typeface="华文楷体" panose="02010600040101010101" pitchFamily="2" charset="-122"/>
              </a:rPr>
              <a:t>误差</a:t>
            </a:r>
            <a:r>
              <a:rPr lang="en-US" altLang="zh-CN" sz="2000" smtClean="0">
                <a:solidFill>
                  <a:srgbClr val="002060"/>
                </a:solidFill>
                <a:latin typeface="华文楷体" panose="02010600040101010101" pitchFamily="2" charset="-122"/>
                <a:ea typeface="华文楷体" panose="02010600040101010101" pitchFamily="2" charset="-122"/>
              </a:rPr>
              <a:t>C</a:t>
            </a:r>
            <a:r>
              <a:rPr lang="zh-CN" altLang="en-US" sz="2000" smtClean="0">
                <a:solidFill>
                  <a:srgbClr val="002060"/>
                </a:solidFill>
                <a:latin typeface="华文楷体" panose="02010600040101010101" pitchFamily="2" charset="-122"/>
                <a:ea typeface="华文楷体" panose="02010600040101010101" pitchFamily="2" charset="-122"/>
              </a:rPr>
              <a:t>的</a:t>
            </a:r>
            <a:r>
              <a:rPr lang="zh-CN" altLang="en-US" sz="2000">
                <a:solidFill>
                  <a:srgbClr val="002060"/>
                </a:solidFill>
                <a:latin typeface="华文楷体" panose="02010600040101010101" pitchFamily="2" charset="-122"/>
                <a:ea typeface="华文楷体" panose="02010600040101010101" pitchFamily="2" charset="-122"/>
              </a:rPr>
              <a:t>值</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a:solidFill>
                <a:srgbClr val="002060"/>
              </a:solidFill>
              <a:latin typeface="华文楷体" panose="02010600040101010101" pitchFamily="2" charset="-122"/>
              <a:ea typeface="华文楷体" panose="02010600040101010101" pitchFamily="2" charset="-122"/>
            </a:endParaRPr>
          </a:p>
          <a:p>
            <a:endParaRPr lang="en-US" altLang="zh-CN" sz="2000" smtClean="0"/>
          </a:p>
          <a:p>
            <a:endParaRPr lang="en-US" altLang="zh-CN" sz="2000"/>
          </a:p>
          <a:p>
            <a:endParaRPr lang="en-US" altLang="zh-CN" sz="2000" smtClean="0"/>
          </a:p>
          <a:p>
            <a:endParaRPr lang="en-US" altLang="zh-CN" sz="2000">
              <a:solidFill>
                <a:srgbClr val="002060"/>
              </a:solidFill>
              <a:latin typeface="华文楷体" panose="02010600040101010101" pitchFamily="2" charset="-122"/>
              <a:ea typeface="华文楷体" panose="02010600040101010101" pitchFamily="2" charset="-122"/>
            </a:endParaRPr>
          </a:p>
          <a:p>
            <a:endParaRPr lang="en-US" altLang="zh-CN" sz="2000" b="1">
              <a:solidFill>
                <a:srgbClr val="005DFF"/>
              </a:solidFill>
              <a:latin typeface="华文楷体" panose="02010600040101010101" pitchFamily="2" charset="-122"/>
              <a:ea typeface="华文楷体" panose="02010600040101010101" pitchFamily="2" charset="-122"/>
            </a:endParaRPr>
          </a:p>
          <a:p>
            <a:endParaRPr lang="en-US" altLang="zh-CN" sz="2000" b="1" smtClean="0">
              <a:solidFill>
                <a:srgbClr val="005DFF"/>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5403294" y="1234308"/>
            <a:ext cx="5619856" cy="5406637"/>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099864" y="-73212"/>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33358" y="181793"/>
            <a:ext cx="9900582" cy="3016210"/>
          </a:xfrm>
          <a:prstGeom prst="rect">
            <a:avLst/>
          </a:prstGeom>
        </p:spPr>
        <p:txBody>
          <a:bodyPr wrap="square">
            <a:spAutoFit/>
          </a:bodyPr>
          <a:lstStyle/>
          <a:p>
            <a:pPr>
              <a:lnSpc>
                <a:spcPct val="150000"/>
              </a:lnSpc>
            </a:pPr>
            <a:r>
              <a:rPr lang="zh-CN" altLang="en-US" sz="2000" b="1">
                <a:solidFill>
                  <a:srgbClr val="002060"/>
                </a:solidFill>
                <a:latin typeface="华文楷体" panose="02010600040101010101" pitchFamily="2" charset="-122"/>
                <a:ea typeface="华文楷体" panose="02010600040101010101" pitchFamily="2" charset="-122"/>
              </a:rPr>
              <a:t>④ 复制步骤③中建立的各个函数到所有数据中 </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a:solidFill>
                  <a:srgbClr val="002060"/>
                </a:solidFill>
                <a:latin typeface="华文楷体" panose="02010600040101010101" pitchFamily="2" charset="-122"/>
                <a:ea typeface="华文楷体" panose="02010600040101010101" pitchFamily="2" charset="-122"/>
              </a:rPr>
              <a:t>将处理第 </a:t>
            </a:r>
            <a:r>
              <a:rPr lang="en-US" altLang="zh-CN" sz="2000">
                <a:solidFill>
                  <a:srgbClr val="002060"/>
                </a:solidFill>
                <a:latin typeface="华文楷体" panose="02010600040101010101" pitchFamily="2" charset="-122"/>
                <a:ea typeface="华文楷体" panose="02010600040101010101" pitchFamily="2" charset="-122"/>
              </a:rPr>
              <a:t>1 </a:t>
            </a:r>
            <a:r>
              <a:rPr lang="zh-CN" altLang="en-US" sz="2000">
                <a:solidFill>
                  <a:srgbClr val="002060"/>
                </a:solidFill>
                <a:latin typeface="华文楷体" panose="02010600040101010101" pitchFamily="2" charset="-122"/>
                <a:ea typeface="华文楷体" panose="02010600040101010101" pitchFamily="2" charset="-122"/>
              </a:rPr>
              <a:t>张图像时嵌入的各个函数复制到其他图像数据中，直到</a:t>
            </a:r>
            <a:r>
              <a:rPr lang="zh-CN" altLang="en-US" sz="2000" smtClean="0">
                <a:solidFill>
                  <a:srgbClr val="002060"/>
                </a:solidFill>
                <a:latin typeface="华文楷体" panose="02010600040101010101" pitchFamily="2" charset="-122"/>
                <a:ea typeface="华文楷体" panose="02010600040101010101" pitchFamily="2" charset="-122"/>
              </a:rPr>
              <a:t>最后一</a:t>
            </a:r>
            <a:r>
              <a:rPr lang="zh-CN" altLang="en-US" sz="2000">
                <a:solidFill>
                  <a:srgbClr val="002060"/>
                </a:solidFill>
                <a:latin typeface="华文楷体" panose="02010600040101010101" pitchFamily="2" charset="-122"/>
                <a:ea typeface="华文楷体" panose="02010600040101010101" pitchFamily="2" charset="-122"/>
              </a:rPr>
              <a:t>个图像实例（该例题中为第 </a:t>
            </a:r>
            <a:r>
              <a:rPr lang="en-US" altLang="zh-CN" sz="2000">
                <a:solidFill>
                  <a:srgbClr val="002060"/>
                </a:solidFill>
                <a:latin typeface="华文楷体" panose="02010600040101010101" pitchFamily="2" charset="-122"/>
                <a:ea typeface="华文楷体" panose="02010600040101010101" pitchFamily="2" charset="-122"/>
              </a:rPr>
              <a:t>96 </a:t>
            </a:r>
            <a:r>
              <a:rPr lang="zh-CN" altLang="en-US" sz="2000">
                <a:solidFill>
                  <a:srgbClr val="002060"/>
                </a:solidFill>
                <a:latin typeface="华文楷体" panose="02010600040101010101" pitchFamily="2" charset="-122"/>
                <a:ea typeface="华文楷体" panose="02010600040101010101" pitchFamily="2" charset="-122"/>
              </a:rPr>
              <a:t>张）为止。</a:t>
            </a:r>
            <a:endParaRPr lang="en-US" altLang="zh-CN" sz="2000" smtClean="0">
              <a:solidFill>
                <a:srgbClr val="002060"/>
              </a:solidFill>
              <a:latin typeface="华文楷体" panose="02010600040101010101" pitchFamily="2" charset="-122"/>
              <a:ea typeface="华文楷体" panose="02010600040101010101" pitchFamily="2" charset="-122"/>
            </a:endParaRPr>
          </a:p>
          <a:p>
            <a:endParaRPr lang="en-US" altLang="zh-CN" sz="2000"/>
          </a:p>
          <a:p>
            <a:endParaRPr lang="en-US" altLang="zh-CN" sz="2000" smtClean="0"/>
          </a:p>
          <a:p>
            <a:endParaRPr lang="en-US" altLang="zh-CN" sz="2000">
              <a:solidFill>
                <a:srgbClr val="002060"/>
              </a:solidFill>
              <a:latin typeface="华文楷体" panose="02010600040101010101" pitchFamily="2" charset="-122"/>
              <a:ea typeface="华文楷体" panose="02010600040101010101" pitchFamily="2" charset="-122"/>
            </a:endParaRPr>
          </a:p>
          <a:p>
            <a:endParaRPr lang="en-US" altLang="zh-CN" sz="2000" b="1">
              <a:solidFill>
                <a:srgbClr val="005DFF"/>
              </a:solidFill>
              <a:latin typeface="华文楷体" panose="02010600040101010101" pitchFamily="2" charset="-122"/>
              <a:ea typeface="华文楷体" panose="02010600040101010101" pitchFamily="2" charset="-122"/>
            </a:endParaRPr>
          </a:p>
          <a:p>
            <a:endParaRPr lang="en-US" altLang="zh-CN" sz="2000" b="1" smtClean="0">
              <a:solidFill>
                <a:srgbClr val="005DFF"/>
              </a:solidFill>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6696085" y="1593551"/>
            <a:ext cx="3583987" cy="5047081"/>
          </a:xfrm>
          <a:prstGeom prst="rect">
            <a:avLst/>
          </a:prstGeom>
        </p:spPr>
      </p:pic>
      <p:pic>
        <p:nvPicPr>
          <p:cNvPr id="7" name="图片 6"/>
          <p:cNvPicPr>
            <a:picLocks noChangeAspect="1"/>
          </p:cNvPicPr>
          <p:nvPr/>
        </p:nvPicPr>
        <p:blipFill>
          <a:blip r:embed="rId2"/>
          <a:stretch>
            <a:fillRect/>
          </a:stretch>
        </p:blipFill>
        <p:spPr>
          <a:xfrm>
            <a:off x="1746257" y="1621573"/>
            <a:ext cx="3420781" cy="4939647"/>
          </a:xfrm>
          <a:prstGeom prst="rect">
            <a:avLst/>
          </a:prstGeom>
        </p:spPr>
      </p:pic>
      <p:sp>
        <p:nvSpPr>
          <p:cNvPr id="8" name="上弧形箭头 7"/>
          <p:cNvSpPr/>
          <p:nvPr/>
        </p:nvSpPr>
        <p:spPr bwMode="auto">
          <a:xfrm>
            <a:off x="5323485" y="3087248"/>
            <a:ext cx="1216152" cy="731520"/>
          </a:xfrm>
          <a:prstGeom prst="curved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33358" y="271222"/>
            <a:ext cx="9900582" cy="2246769"/>
          </a:xfrm>
          <a:prstGeom prst="rect">
            <a:avLst/>
          </a:prstGeom>
        </p:spPr>
        <p:txBody>
          <a:bodyPr wrap="square">
            <a:spAutoFit/>
          </a:bodyPr>
          <a:lstStyle/>
          <a:p>
            <a:r>
              <a:rPr lang="zh-CN" altLang="en-US" sz="2000" b="1">
                <a:solidFill>
                  <a:srgbClr val="002060"/>
                </a:solidFill>
                <a:latin typeface="华文楷体" panose="02010600040101010101" pitchFamily="2" charset="-122"/>
                <a:ea typeface="华文楷体" panose="02010600040101010101" pitchFamily="2" charset="-122"/>
              </a:rPr>
              <a:t>⑤ 算出</a:t>
            </a:r>
            <a:r>
              <a:rPr lang="zh-CN" altLang="en-US" sz="2000" b="1" smtClean="0">
                <a:solidFill>
                  <a:srgbClr val="002060"/>
                </a:solidFill>
                <a:latin typeface="华文楷体" panose="02010600040101010101" pitchFamily="2" charset="-122"/>
                <a:ea typeface="华文楷体" panose="02010600040101010101" pitchFamily="2" charset="-122"/>
              </a:rPr>
              <a:t>代价函数的值</a:t>
            </a:r>
            <a:r>
              <a:rPr lang="en-US" altLang="zh-CN" sz="2000" b="1" smtClean="0">
                <a:solidFill>
                  <a:srgbClr val="002060"/>
                </a:solidFill>
                <a:latin typeface="华文楷体" panose="02010600040101010101" pitchFamily="2" charset="-122"/>
                <a:ea typeface="华文楷体" panose="02010600040101010101" pitchFamily="2" charset="-122"/>
              </a:rPr>
              <a:t>C</a:t>
            </a:r>
            <a:r>
              <a:rPr lang="en-US" altLang="zh-CN" sz="2000" b="1" baseline="30000" smtClean="0">
                <a:solidFill>
                  <a:srgbClr val="002060"/>
                </a:solidFill>
                <a:latin typeface="华文楷体" panose="02010600040101010101" pitchFamily="2" charset="-122"/>
                <a:ea typeface="华文楷体" panose="02010600040101010101" pitchFamily="2" charset="-122"/>
              </a:rPr>
              <a:t>T</a:t>
            </a:r>
            <a:endParaRPr lang="en-US" altLang="zh-CN" sz="2000" b="1" baseline="30000" smtClean="0">
              <a:solidFill>
                <a:srgbClr val="002060"/>
              </a:solidFill>
              <a:latin typeface="华文楷体" panose="02010600040101010101" pitchFamily="2" charset="-122"/>
              <a:ea typeface="华文楷体" panose="02010600040101010101" pitchFamily="2" charset="-122"/>
            </a:endParaRPr>
          </a:p>
          <a:p>
            <a:endParaRPr lang="en-US" altLang="zh-CN" sz="2000" smtClean="0"/>
          </a:p>
          <a:p>
            <a:endParaRPr lang="en-US" altLang="zh-CN" sz="2000"/>
          </a:p>
          <a:p>
            <a:endParaRPr lang="en-US" altLang="zh-CN" sz="2000" smtClean="0"/>
          </a:p>
          <a:p>
            <a:endParaRPr lang="en-US" altLang="zh-CN" sz="2000">
              <a:solidFill>
                <a:srgbClr val="002060"/>
              </a:solidFill>
              <a:latin typeface="华文楷体" panose="02010600040101010101" pitchFamily="2" charset="-122"/>
              <a:ea typeface="华文楷体" panose="02010600040101010101" pitchFamily="2" charset="-122"/>
            </a:endParaRPr>
          </a:p>
          <a:p>
            <a:endParaRPr lang="en-US" altLang="zh-CN" sz="2000" b="1">
              <a:solidFill>
                <a:srgbClr val="005DFF"/>
              </a:solidFill>
              <a:latin typeface="华文楷体" panose="02010600040101010101" pitchFamily="2" charset="-122"/>
              <a:ea typeface="华文楷体" panose="02010600040101010101" pitchFamily="2" charset="-122"/>
            </a:endParaRPr>
          </a:p>
          <a:p>
            <a:endParaRPr lang="en-US" altLang="zh-CN" sz="2000" b="1" smtClean="0">
              <a:solidFill>
                <a:srgbClr val="005DFF"/>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788881" y="692223"/>
            <a:ext cx="5799307" cy="5530649"/>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33358" y="271222"/>
            <a:ext cx="9900582" cy="1477328"/>
          </a:xfrm>
          <a:prstGeom prst="rect">
            <a:avLst/>
          </a:prstGeom>
        </p:spPr>
        <p:txBody>
          <a:bodyPr wrap="square">
            <a:spAutoFit/>
          </a:bodyPr>
          <a:lstStyle/>
          <a:p>
            <a:pPr>
              <a:lnSpc>
                <a:spcPct val="150000"/>
              </a:lnSpc>
            </a:pPr>
            <a:r>
              <a:rPr lang="zh-CN" altLang="en-US" sz="2000" b="1">
                <a:solidFill>
                  <a:srgbClr val="002060"/>
                </a:solidFill>
                <a:latin typeface="华文楷体" panose="02010600040101010101" pitchFamily="2" charset="-122"/>
                <a:ea typeface="华文楷体" panose="02010600040101010101" pitchFamily="2" charset="-122"/>
              </a:rPr>
              <a:t>⑥ 利用求解器执行</a:t>
            </a:r>
            <a:r>
              <a:rPr lang="zh-CN" altLang="en-US" sz="2000" b="1" smtClean="0">
                <a:solidFill>
                  <a:srgbClr val="002060"/>
                </a:solidFill>
                <a:latin typeface="华文楷体" panose="02010600040101010101" pitchFamily="2" charset="-122"/>
                <a:ea typeface="华文楷体" panose="02010600040101010101" pitchFamily="2" charset="-122"/>
              </a:rPr>
              <a:t>最优化</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利用 </a:t>
            </a:r>
            <a:r>
              <a:rPr lang="en-US" altLang="zh-CN" sz="2000">
                <a:solidFill>
                  <a:srgbClr val="002060"/>
                </a:solidFill>
                <a:latin typeface="华文楷体" panose="02010600040101010101" pitchFamily="2" charset="-122"/>
                <a:ea typeface="华文楷体" panose="02010600040101010101" pitchFamily="2" charset="-122"/>
              </a:rPr>
              <a:t>Excel </a:t>
            </a:r>
            <a:r>
              <a:rPr lang="zh-CN" altLang="en-US" sz="2000">
                <a:solidFill>
                  <a:srgbClr val="002060"/>
                </a:solidFill>
                <a:latin typeface="华文楷体" panose="02010600040101010101" pitchFamily="2" charset="-122"/>
                <a:ea typeface="华文楷体" panose="02010600040101010101" pitchFamily="2" charset="-122"/>
              </a:rPr>
              <a:t>的标准插件求解器，计算出</a:t>
            </a:r>
            <a:r>
              <a:rPr lang="zh-CN" altLang="en-US" sz="2000" smtClean="0">
                <a:solidFill>
                  <a:srgbClr val="002060"/>
                </a:solidFill>
                <a:latin typeface="华文楷体" panose="02010600040101010101" pitchFamily="2" charset="-122"/>
                <a:ea typeface="华文楷体" panose="02010600040101010101" pitchFamily="2" charset="-122"/>
              </a:rPr>
              <a:t>代价函数的</a:t>
            </a:r>
            <a:r>
              <a:rPr lang="zh-CN" altLang="en-US" sz="2000">
                <a:solidFill>
                  <a:srgbClr val="002060"/>
                </a:solidFill>
                <a:latin typeface="华文楷体" panose="02010600040101010101" pitchFamily="2" charset="-122"/>
                <a:ea typeface="华文楷体" panose="02010600040101010101" pitchFamily="2" charset="-122"/>
              </a:rPr>
              <a:t>最小值。如下图 </a:t>
            </a:r>
            <a:r>
              <a:rPr lang="zh-CN" altLang="en-US" sz="2000" smtClean="0">
                <a:solidFill>
                  <a:srgbClr val="002060"/>
                </a:solidFill>
                <a:latin typeface="华文楷体" panose="02010600040101010101" pitchFamily="2" charset="-122"/>
                <a:ea typeface="华文楷体" panose="02010600040101010101" pitchFamily="2" charset="-122"/>
              </a:rPr>
              <a:t>所</a:t>
            </a:r>
            <a:r>
              <a:rPr lang="zh-CN" altLang="en-US" sz="2000">
                <a:solidFill>
                  <a:srgbClr val="002060"/>
                </a:solidFill>
                <a:latin typeface="华文楷体" panose="02010600040101010101" pitchFamily="2" charset="-122"/>
                <a:ea typeface="华文楷体" panose="02010600040101010101" pitchFamily="2" charset="-122"/>
              </a:rPr>
              <a:t>示，设置单元格地址，并运行求解器</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b="1" baseline="30000" smtClean="0">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4398785" y="1386858"/>
            <a:ext cx="4541914" cy="4747671"/>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33358" y="271222"/>
            <a:ext cx="9900582" cy="707886"/>
          </a:xfrm>
          <a:prstGeom prst="rect">
            <a:avLst/>
          </a:prstGeom>
        </p:spPr>
        <p:txBody>
          <a:bodyPr wrap="square">
            <a:spAutoFit/>
          </a:bodyPr>
          <a:lstStyle/>
          <a:p>
            <a:r>
              <a:rPr lang="zh-CN" altLang="en-US" sz="2000" smtClean="0">
                <a:solidFill>
                  <a:srgbClr val="002060"/>
                </a:solidFill>
                <a:latin typeface="华文楷体" panose="02010600040101010101" pitchFamily="2" charset="-122"/>
                <a:ea typeface="华文楷体" panose="02010600040101010101" pitchFamily="2" charset="-122"/>
              </a:rPr>
              <a:t>运行求解器后的结果为：</a:t>
            </a:r>
            <a:endParaRPr lang="en-US" altLang="zh-CN" sz="2000" smtClean="0">
              <a:solidFill>
                <a:srgbClr val="002060"/>
              </a:solidFill>
              <a:latin typeface="华文楷体" panose="02010600040101010101" pitchFamily="2" charset="-122"/>
              <a:ea typeface="华文楷体" panose="02010600040101010101" pitchFamily="2" charset="-122"/>
            </a:endParaRPr>
          </a:p>
          <a:p>
            <a:endParaRPr lang="en-US" altLang="zh-CN" sz="2000" smtClean="0"/>
          </a:p>
        </p:txBody>
      </p:sp>
      <p:pic>
        <p:nvPicPr>
          <p:cNvPr id="2" name="图片 1"/>
          <p:cNvPicPr>
            <a:picLocks noChangeAspect="1"/>
          </p:cNvPicPr>
          <p:nvPr/>
        </p:nvPicPr>
        <p:blipFill>
          <a:blip r:embed="rId1"/>
          <a:stretch>
            <a:fillRect/>
          </a:stretch>
        </p:blipFill>
        <p:spPr>
          <a:xfrm>
            <a:off x="4561879" y="625165"/>
            <a:ext cx="3843539" cy="6051154"/>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71904" y="0"/>
            <a:ext cx="9900582" cy="2339102"/>
          </a:xfrm>
          <a:prstGeom prst="rect">
            <a:avLst/>
          </a:prstGeom>
        </p:spPr>
        <p:txBody>
          <a:bodyPr wrap="square">
            <a:spAutoFit/>
          </a:bodyPr>
          <a:lstStyle/>
          <a:p>
            <a:pPr>
              <a:lnSpc>
                <a:spcPct val="150000"/>
              </a:lnSpc>
            </a:pPr>
            <a:r>
              <a:rPr lang="en-US" altLang="zh-CN" sz="2400" b="1">
                <a:solidFill>
                  <a:srgbClr val="000099"/>
                </a:solidFill>
                <a:latin typeface="华文楷体" panose="02010600040101010101" pitchFamily="2" charset="-122"/>
                <a:ea typeface="华文楷体" panose="02010600040101010101" pitchFamily="2" charset="-122"/>
                <a:sym typeface="+mn-ea"/>
              </a:rPr>
              <a:t>2</a:t>
            </a:r>
            <a:r>
              <a:rPr lang="en-US" altLang="zh-CN" sz="2400" b="1" smtClean="0">
                <a:solidFill>
                  <a:srgbClr val="000099"/>
                </a:solidFill>
                <a:latin typeface="华文楷体" panose="02010600040101010101" pitchFamily="2" charset="-122"/>
                <a:ea typeface="华文楷体" panose="02010600040101010101" pitchFamily="2" charset="-122"/>
                <a:sym typeface="+mn-ea"/>
              </a:rPr>
              <a:t>.</a:t>
            </a:r>
            <a:r>
              <a:rPr lang="zh-CN" altLang="en-US" sz="2400" b="1" smtClean="0">
                <a:solidFill>
                  <a:srgbClr val="000099"/>
                </a:solidFill>
                <a:latin typeface="华文楷体" panose="02010600040101010101" pitchFamily="2" charset="-122"/>
                <a:ea typeface="华文楷体" panose="02010600040101010101" pitchFamily="2" charset="-122"/>
                <a:sym typeface="+mn-ea"/>
              </a:rPr>
              <a:t>测试</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为了</a:t>
            </a:r>
            <a:r>
              <a:rPr lang="zh-CN" altLang="en-US" sz="2000">
                <a:solidFill>
                  <a:srgbClr val="002060"/>
                </a:solidFill>
                <a:latin typeface="华文楷体" panose="02010600040101010101" pitchFamily="2" charset="-122"/>
                <a:ea typeface="华文楷体" panose="02010600040101010101" pitchFamily="2" charset="-122"/>
              </a:rPr>
              <a:t>确认步骤⑥中得到的过滤器、权重和偏置确定的卷积神经网络是否 </a:t>
            </a:r>
            <a:r>
              <a:rPr lang="zh-CN" altLang="en-US" sz="2000" smtClean="0">
                <a:solidFill>
                  <a:srgbClr val="002060"/>
                </a:solidFill>
                <a:latin typeface="华文楷体" panose="02010600040101010101" pitchFamily="2" charset="-122"/>
                <a:ea typeface="华文楷体" panose="02010600040101010101" pitchFamily="2" charset="-122"/>
              </a:rPr>
              <a:t>能</a:t>
            </a:r>
            <a:r>
              <a:rPr lang="zh-CN" altLang="en-US" sz="2000">
                <a:solidFill>
                  <a:srgbClr val="002060"/>
                </a:solidFill>
                <a:latin typeface="华文楷体" panose="02010600040101010101" pitchFamily="2" charset="-122"/>
                <a:ea typeface="华文楷体" panose="02010600040101010101" pitchFamily="2" charset="-122"/>
              </a:rPr>
              <a:t>正确地工作</a:t>
            </a:r>
            <a:r>
              <a:rPr lang="zh-CN" altLang="en-US" sz="2000" smtClean="0">
                <a:solidFill>
                  <a:srgbClr val="002060"/>
                </a:solidFill>
                <a:latin typeface="华文楷体" panose="02010600040101010101" pitchFamily="2" charset="-122"/>
                <a:ea typeface="华文楷体" panose="02010600040101010101" pitchFamily="2" charset="-122"/>
              </a:rPr>
              <a:t>，输入</a:t>
            </a:r>
            <a:r>
              <a:rPr lang="zh-CN" altLang="en-US" sz="2000">
                <a:solidFill>
                  <a:srgbClr val="002060"/>
                </a:solidFill>
                <a:latin typeface="华文楷体" panose="02010600040101010101" pitchFamily="2" charset="-122"/>
                <a:ea typeface="华文楷体" panose="02010600040101010101" pitchFamily="2" charset="-122"/>
              </a:rPr>
              <a:t>新的数据，例如右边的图像。卷积</a:t>
            </a:r>
            <a:r>
              <a:rPr lang="zh-CN" altLang="en-US" sz="2000" smtClean="0">
                <a:solidFill>
                  <a:srgbClr val="002060"/>
                </a:solidFill>
                <a:latin typeface="华文楷体" panose="02010600040101010101" pitchFamily="2" charset="-122"/>
                <a:ea typeface="华文楷体" panose="02010600040101010101" pitchFamily="2" charset="-122"/>
              </a:rPr>
              <a:t>神经网络</a:t>
            </a:r>
            <a:r>
              <a:rPr lang="zh-CN" altLang="en-US" sz="2000">
                <a:solidFill>
                  <a:srgbClr val="002060"/>
                </a:solidFill>
                <a:latin typeface="华文楷体" panose="02010600040101010101" pitchFamily="2" charset="-122"/>
                <a:ea typeface="华文楷体" panose="02010600040101010101" pitchFamily="2" charset="-122"/>
              </a:rPr>
              <a:t>的判断结果是数字“</a:t>
            </a:r>
            <a:r>
              <a:rPr lang="en-US" altLang="zh-CN" sz="2000">
                <a:solidFill>
                  <a:srgbClr val="002060"/>
                </a:solidFill>
                <a:latin typeface="华文楷体" panose="02010600040101010101" pitchFamily="2" charset="-122"/>
                <a:ea typeface="华文楷体" panose="02010600040101010101" pitchFamily="2" charset="-122"/>
              </a:rPr>
              <a:t>1”</a:t>
            </a:r>
            <a:r>
              <a:rPr lang="zh-CN" altLang="en-US" sz="2000">
                <a:solidFill>
                  <a:srgbClr val="002060"/>
                </a:solidFill>
                <a:latin typeface="华文楷体" panose="02010600040101010101" pitchFamily="2" charset="-122"/>
                <a:ea typeface="华文楷体" panose="02010600040101010101" pitchFamily="2" charset="-122"/>
              </a:rPr>
              <a:t>，这与人类的直观感受一致。</a:t>
            </a:r>
            <a:endParaRPr lang="en-US" altLang="zh-CN" sz="2000">
              <a:solidFill>
                <a:srgbClr val="002060"/>
              </a:solidFill>
              <a:latin typeface="华文楷体" panose="02010600040101010101" pitchFamily="2" charset="-122"/>
              <a:ea typeface="华文楷体" panose="02010600040101010101" pitchFamily="2" charset="-122"/>
            </a:endParaRPr>
          </a:p>
          <a:p>
            <a:endParaRPr lang="en-US" altLang="zh-CN" sz="2000" b="1" smtClean="0">
              <a:solidFill>
                <a:srgbClr val="005DFF"/>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4520365" y="1460633"/>
            <a:ext cx="781822" cy="811512"/>
          </a:xfrm>
          <a:prstGeom prst="rect">
            <a:avLst/>
          </a:prstGeom>
        </p:spPr>
      </p:pic>
      <p:pic>
        <p:nvPicPr>
          <p:cNvPr id="3" name="图片 2"/>
          <p:cNvPicPr>
            <a:picLocks noChangeAspect="1"/>
          </p:cNvPicPr>
          <p:nvPr/>
        </p:nvPicPr>
        <p:blipFill>
          <a:blip r:embed="rId2"/>
          <a:stretch>
            <a:fillRect/>
          </a:stretch>
        </p:blipFill>
        <p:spPr>
          <a:xfrm>
            <a:off x="6622195" y="1460633"/>
            <a:ext cx="3500860" cy="533445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88688" y="168925"/>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2" name="Rectangle 3"/>
          <p:cNvSpPr>
            <a:spLocks noChangeArrowheads="1"/>
          </p:cNvSpPr>
          <p:nvPr/>
        </p:nvSpPr>
        <p:spPr bwMode="auto">
          <a:xfrm>
            <a:off x="1819067" y="567848"/>
            <a:ext cx="8691880" cy="3415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fontAlgn="base">
              <a:lnSpc>
                <a:spcPct val="300000"/>
              </a:lnSpc>
              <a:spcBef>
                <a:spcPct val="0"/>
              </a:spcBef>
              <a:spcAft>
                <a:spcPct val="0"/>
              </a:spcAft>
              <a:buFont typeface="Arial" panose="020B0604020202020204" pitchFamily="34" charset="0"/>
              <a:buNone/>
            </a:pPr>
            <a:r>
              <a:rPr lang="zh-CN" altLang="en-US" sz="2400" b="1">
                <a:solidFill>
                  <a:srgbClr val="000099"/>
                </a:solidFill>
                <a:latin typeface="华文楷体" panose="02010600040101010101" pitchFamily="2" charset="-122"/>
                <a:ea typeface="华文楷体" panose="02010600040101010101" pitchFamily="2" charset="-122"/>
                <a:sym typeface="+mn-ea"/>
              </a:rPr>
              <a:t>内容小结</a:t>
            </a:r>
            <a:r>
              <a:rPr lang="en-US" altLang="zh-CN" sz="2400" b="1">
                <a:solidFill>
                  <a:srgbClr val="000099"/>
                </a:solidFill>
                <a:latin typeface="华文楷体" panose="02010600040101010101" pitchFamily="2" charset="-122"/>
                <a:ea typeface="华文楷体" panose="02010600040101010101" pitchFamily="2" charset="-122"/>
                <a:sym typeface="+mn-ea"/>
              </a:rPr>
              <a:t>:</a:t>
            </a:r>
            <a:endParaRPr lang="en-US" altLang="zh-CN" sz="2400" b="1">
              <a:solidFill>
                <a:srgbClr val="000099"/>
              </a:solidFill>
              <a:latin typeface="华文楷体" panose="02010600040101010101" pitchFamily="2" charset="-122"/>
              <a:ea typeface="华文楷体" panose="02010600040101010101" pitchFamily="2" charset="-122"/>
              <a:sym typeface="+mn-ea"/>
            </a:endParaRPr>
          </a:p>
          <a:p>
            <a:pPr fontAlgn="base">
              <a:lnSpc>
                <a:spcPct val="30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smtClean="0">
                <a:solidFill>
                  <a:srgbClr val="FF0000"/>
                </a:solidFill>
                <a:latin typeface="华文楷体" panose="02010600040101010101" pitchFamily="2" charset="-122"/>
                <a:ea typeface="华文楷体" panose="02010600040101010101" pitchFamily="2" charset="-122"/>
                <a:sym typeface="+mn-ea"/>
              </a:rPr>
              <a:t>1.</a:t>
            </a:r>
            <a:r>
              <a:rPr lang="zh-CN" altLang="en-US" sz="2400" b="1" smtClean="0">
                <a:solidFill>
                  <a:srgbClr val="FF0000"/>
                </a:solidFill>
                <a:latin typeface="华文楷体" panose="02010600040101010101" pitchFamily="2" charset="-122"/>
                <a:ea typeface="华文楷体" panose="02010600040101010101" pitchFamily="2" charset="-122"/>
                <a:sym typeface="+mn-ea"/>
              </a:rPr>
              <a:t>卷积层、池化层、输出层变量表示。</a:t>
            </a:r>
            <a:endParaRPr lang="zh-CN" altLang="en-US" sz="2400" b="1" smtClean="0">
              <a:solidFill>
                <a:srgbClr val="FF0000"/>
              </a:solidFill>
              <a:latin typeface="华文楷体" panose="02010600040101010101" pitchFamily="2" charset="-122"/>
              <a:ea typeface="华文楷体" panose="02010600040101010101" pitchFamily="2" charset="-122"/>
              <a:sym typeface="+mn-ea"/>
            </a:endParaRPr>
          </a:p>
          <a:p>
            <a:pPr fontAlgn="base">
              <a:lnSpc>
                <a:spcPct val="300000"/>
              </a:lnSpc>
              <a:spcBef>
                <a:spcPct val="0"/>
              </a:spcBef>
              <a:spcAft>
                <a:spcPct val="0"/>
              </a:spcAft>
              <a:buFont typeface="Arial" panose="020B0604020202020204" pitchFamily="34" charset="0"/>
              <a:buNone/>
            </a:pPr>
            <a:r>
              <a:rPr lang="en-US" altLang="zh-CN" sz="2400" b="1" smtClean="0">
                <a:solidFill>
                  <a:srgbClr val="FF0000"/>
                </a:solidFill>
                <a:latin typeface="华文楷体" panose="02010600040101010101" pitchFamily="2" charset="-122"/>
                <a:ea typeface="华文楷体" panose="02010600040101010101" pitchFamily="2" charset="-122"/>
                <a:sym typeface="+mn-ea"/>
              </a:rPr>
              <a:t>2.</a:t>
            </a:r>
            <a:r>
              <a:rPr lang="zh-CN" altLang="en-US" sz="2400" b="1" smtClean="0">
                <a:solidFill>
                  <a:srgbClr val="FF0000"/>
                </a:solidFill>
                <a:latin typeface="华文楷体" panose="02010600040101010101" pitchFamily="2" charset="-122"/>
                <a:ea typeface="华文楷体" panose="02010600040101010101" pitchFamily="2" charset="-122"/>
                <a:sym typeface="+mn-ea"/>
              </a:rPr>
              <a:t>卷积层、输出层神经单元误差</a:t>
            </a:r>
            <a:endParaRPr lang="en-US" altLang="zh-CN" sz="2400" b="1" smtClean="0">
              <a:solidFill>
                <a:srgbClr val="FF0000"/>
              </a:solidFill>
              <a:latin typeface="华文楷体" panose="02010600040101010101" pitchFamily="2" charset="-122"/>
              <a:ea typeface="华文楷体"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1823093" y="231060"/>
            <a:ext cx="90735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sz="3600" b="1" smtClean="0">
                <a:solidFill>
                  <a:srgbClr val="CC0000"/>
                </a:solidFill>
                <a:latin typeface="Times New Roman" panose="02020603050405020304" pitchFamily="18" charset="0"/>
                <a:ea typeface="楷体_GB2312" pitchFamily="1" charset="-122"/>
              </a:rPr>
              <a:t>8</a:t>
            </a:r>
            <a:r>
              <a:rPr sz="3600" b="1" smtClean="0">
                <a:solidFill>
                  <a:srgbClr val="CC0000"/>
                </a:solidFill>
                <a:latin typeface="Times New Roman" panose="02020603050405020304" pitchFamily="18" charset="0"/>
                <a:ea typeface="楷体_GB2312" pitchFamily="1" charset="-122"/>
              </a:rPr>
              <a:t>-</a:t>
            </a:r>
            <a:r>
              <a:rPr lang="en-US" sz="3600" b="1" smtClean="0">
                <a:solidFill>
                  <a:srgbClr val="CC0000"/>
                </a:solidFill>
                <a:latin typeface="Times New Roman" panose="02020603050405020304" pitchFamily="18" charset="0"/>
                <a:ea typeface="楷体_GB2312" pitchFamily="1" charset="-122"/>
              </a:rPr>
              <a:t>5</a:t>
            </a:r>
            <a:r>
              <a:rPr lang="zh-CN" altLang="en-US" sz="3600" b="1" smtClean="0">
                <a:solidFill>
                  <a:srgbClr val="CC0000"/>
                </a:solidFill>
                <a:latin typeface="Times New Roman" panose="02020603050405020304" pitchFamily="18" charset="0"/>
                <a:ea typeface="楷体_GB2312" pitchFamily="1" charset="-122"/>
              </a:rPr>
              <a:t>卷积神经网络和误差反向传播法</a:t>
            </a:r>
            <a:endParaRPr sz="3600" b="1">
              <a:solidFill>
                <a:srgbClr val="CC0000"/>
              </a:solidFill>
              <a:latin typeface="Times New Roman" panose="02020603050405020304" pitchFamily="18" charset="0"/>
              <a:ea typeface="楷体_GB2312" pitchFamily="1" charset="-122"/>
            </a:endParaRPr>
          </a:p>
        </p:txBody>
      </p:sp>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474211" y="1013711"/>
            <a:ext cx="8999826" cy="3785652"/>
          </a:xfrm>
          <a:prstGeom prst="rect">
            <a:avLst/>
          </a:prstGeom>
        </p:spPr>
        <p:txBody>
          <a:bodyPr wrap="square">
            <a:spAutoFit/>
          </a:bodyPr>
          <a:lstStyle/>
          <a:p>
            <a:pPr>
              <a:lnSpc>
                <a:spcPct val="200000"/>
              </a:lnSpc>
            </a:pPr>
            <a:r>
              <a:rPr lang="zh-CN" altLang="en-US" sz="2000" smtClean="0">
                <a:solidFill>
                  <a:srgbClr val="002060"/>
                </a:solidFill>
                <a:latin typeface="华文楷体" panose="02010600040101010101" pitchFamily="2" charset="-122"/>
                <a:ea typeface="华文楷体" panose="02010600040101010101" pitchFamily="2" charset="-122"/>
              </a:rPr>
              <a:t>    本节考察卷积神经网络的误差反向传播法的结构。其实它在数学上的结构与误差反向传播法相同。通过下面这个之前考察过的具体例子进行讨论。</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20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200000"/>
              </a:lnSpc>
            </a:pP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例</a:t>
            </a: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建立一个神经网络，用来识别通过 </a:t>
            </a:r>
            <a:r>
              <a:rPr lang="en-US" altLang="zh-CN" sz="2000" b="1" smtClean="0">
                <a:solidFill>
                  <a:srgbClr val="005DFF"/>
                </a:solidFill>
                <a:latin typeface="华文楷体" panose="02010600040101010101" pitchFamily="2" charset="-122"/>
                <a:ea typeface="华文楷体" panose="02010600040101010101" pitchFamily="2" charset="-122"/>
              </a:rPr>
              <a:t>6×6 </a:t>
            </a:r>
            <a:r>
              <a:rPr lang="zh-CN" altLang="en-US" sz="2000" b="1" smtClean="0">
                <a:solidFill>
                  <a:srgbClr val="005DFF"/>
                </a:solidFill>
                <a:latin typeface="华文楷体" panose="02010600040101010101" pitchFamily="2" charset="-122"/>
                <a:ea typeface="华文楷体" panose="02010600040101010101" pitchFamily="2" charset="-122"/>
              </a:rPr>
              <a:t>像素的图像读取的手写数字 </a:t>
            </a:r>
            <a:r>
              <a:rPr lang="en-US" altLang="zh-CN" sz="2000" b="1" smtClean="0">
                <a:solidFill>
                  <a:srgbClr val="005DFF"/>
                </a:solidFill>
                <a:latin typeface="华文楷体" panose="02010600040101010101" pitchFamily="2" charset="-122"/>
                <a:ea typeface="华文楷体" panose="02010600040101010101" pitchFamily="2" charset="-122"/>
              </a:rPr>
              <a:t>1</a:t>
            </a:r>
            <a:r>
              <a:rPr lang="zh-CN" altLang="en-US" sz="2000" b="1" smtClean="0">
                <a:solidFill>
                  <a:srgbClr val="005DFF"/>
                </a:solidFill>
                <a:latin typeface="华文楷体" panose="02010600040101010101" pitchFamily="2" charset="-122"/>
                <a:ea typeface="华文楷体" panose="02010600040101010101" pitchFamily="2" charset="-122"/>
              </a:rPr>
              <a:t>、</a:t>
            </a:r>
            <a:r>
              <a:rPr lang="en-US" altLang="zh-CN" sz="2000" b="1" smtClean="0">
                <a:solidFill>
                  <a:srgbClr val="005DFF"/>
                </a:solidFill>
                <a:latin typeface="华文楷体" panose="02010600040101010101" pitchFamily="2" charset="-122"/>
                <a:ea typeface="华文楷体" panose="02010600040101010101" pitchFamily="2" charset="-122"/>
              </a:rPr>
              <a:t>2</a:t>
            </a:r>
            <a:r>
              <a:rPr lang="zh-CN" altLang="en-US" sz="2000" b="1" smtClean="0">
                <a:solidFill>
                  <a:srgbClr val="005DFF"/>
                </a:solidFill>
                <a:latin typeface="华文楷体" panose="02010600040101010101" pitchFamily="2" charset="-122"/>
                <a:ea typeface="华文楷体" panose="02010600040101010101" pitchFamily="2" charset="-122"/>
              </a:rPr>
              <a:t>、</a:t>
            </a:r>
            <a:r>
              <a:rPr lang="en-US" altLang="zh-CN" sz="2000" b="1" smtClean="0">
                <a:solidFill>
                  <a:srgbClr val="005DFF"/>
                </a:solidFill>
                <a:latin typeface="华文楷体" panose="02010600040101010101" pitchFamily="2" charset="-122"/>
                <a:ea typeface="华文楷体" panose="02010600040101010101" pitchFamily="2" charset="-122"/>
              </a:rPr>
              <a:t>3</a:t>
            </a:r>
            <a:r>
              <a:rPr lang="zh-CN" altLang="en-US" sz="2000" b="1" smtClean="0">
                <a:solidFill>
                  <a:srgbClr val="005DFF"/>
                </a:solidFill>
                <a:latin typeface="华文楷体" panose="02010600040101010101" pitchFamily="2" charset="-122"/>
                <a:ea typeface="华文楷体" panose="02010600040101010101" pitchFamily="2" charset="-122"/>
              </a:rPr>
              <a:t>。过滤器共有 </a:t>
            </a:r>
            <a:r>
              <a:rPr lang="en-US" altLang="zh-CN" sz="2000" b="1" smtClean="0">
                <a:solidFill>
                  <a:srgbClr val="005DFF"/>
                </a:solidFill>
                <a:latin typeface="华文楷体" panose="02010600040101010101" pitchFamily="2" charset="-122"/>
                <a:ea typeface="华文楷体" panose="02010600040101010101" pitchFamily="2" charset="-122"/>
              </a:rPr>
              <a:t>3 </a:t>
            </a:r>
            <a:r>
              <a:rPr lang="zh-CN" altLang="en-US" sz="2000" b="1" smtClean="0">
                <a:solidFill>
                  <a:srgbClr val="005DFF"/>
                </a:solidFill>
                <a:latin typeface="华文楷体" panose="02010600040101010101" pitchFamily="2" charset="-122"/>
                <a:ea typeface="华文楷体" panose="02010600040101010101" pitchFamily="2" charset="-122"/>
              </a:rPr>
              <a:t>种，其大小为 </a:t>
            </a:r>
            <a:r>
              <a:rPr lang="en-US" altLang="zh-CN" sz="2000" b="1" smtClean="0">
                <a:solidFill>
                  <a:srgbClr val="005DFF"/>
                </a:solidFill>
                <a:latin typeface="华文楷体" panose="02010600040101010101" pitchFamily="2" charset="-122"/>
                <a:ea typeface="华文楷体" panose="02010600040101010101" pitchFamily="2" charset="-122"/>
              </a:rPr>
              <a:t>3×3</a:t>
            </a:r>
            <a:r>
              <a:rPr lang="zh-CN" altLang="en-US" sz="2000" b="1" smtClean="0">
                <a:solidFill>
                  <a:srgbClr val="005DFF"/>
                </a:solidFill>
                <a:latin typeface="华文楷体" panose="02010600040101010101" pitchFamily="2" charset="-122"/>
                <a:ea typeface="华文楷体" panose="02010600040101010101" pitchFamily="2" charset="-122"/>
              </a:rPr>
              <a:t>。图像像素为单色二值，学习数据为 </a:t>
            </a:r>
            <a:r>
              <a:rPr lang="en-US" altLang="zh-CN" sz="2000" b="1" smtClean="0">
                <a:solidFill>
                  <a:srgbClr val="005DFF"/>
                </a:solidFill>
                <a:latin typeface="华文楷体" panose="02010600040101010101" pitchFamily="2" charset="-122"/>
                <a:ea typeface="华文楷体" panose="02010600040101010101" pitchFamily="2" charset="-122"/>
              </a:rPr>
              <a:t>96 </a:t>
            </a:r>
            <a:r>
              <a:rPr lang="zh-CN" altLang="en-US" sz="2000" b="1" smtClean="0">
                <a:solidFill>
                  <a:srgbClr val="005DFF"/>
                </a:solidFill>
                <a:latin typeface="华文楷体" panose="02010600040101010101" pitchFamily="2" charset="-122"/>
                <a:ea typeface="华文楷体" panose="02010600040101010101" pitchFamily="2" charset="-122"/>
              </a:rPr>
              <a:t>张图像。</a:t>
            </a:r>
            <a:endParaRPr lang="en-US" altLang="zh-CN" sz="2000" b="1" smtClean="0">
              <a:solidFill>
                <a:srgbClr val="005DFF"/>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88688" y="30782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1615343" y="1321460"/>
            <a:ext cx="10115497" cy="379455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570181" y="136195"/>
            <a:ext cx="9900582" cy="5447645"/>
          </a:xfrm>
          <a:prstGeom prst="rect">
            <a:avLst/>
          </a:prstGeom>
        </p:spPr>
        <p:txBody>
          <a:bodyPr wrap="square">
            <a:spAutoFit/>
          </a:bodyPr>
          <a:lstStyle/>
          <a:p>
            <a:pPr>
              <a:lnSpc>
                <a:spcPct val="20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1.</a:t>
            </a:r>
            <a:r>
              <a:rPr lang="zh-CN" altLang="en-US" sz="2400" b="1" smtClean="0">
                <a:solidFill>
                  <a:srgbClr val="000099"/>
                </a:solidFill>
                <a:latin typeface="华文楷体" panose="02010600040101010101" pitchFamily="2" charset="-122"/>
                <a:ea typeface="华文楷体" panose="02010600040101010101" pitchFamily="2" charset="-122"/>
                <a:sym typeface="+mn-ea"/>
              </a:rPr>
              <a:t>确定关系式</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建立</a:t>
            </a:r>
            <a:r>
              <a:rPr lang="zh-CN" altLang="en-US" sz="2000">
                <a:solidFill>
                  <a:srgbClr val="002060"/>
                </a:solidFill>
                <a:latin typeface="华文楷体" panose="02010600040101010101" pitchFamily="2" charset="-122"/>
                <a:ea typeface="华文楷体" panose="02010600040101010101" pitchFamily="2" charset="-122"/>
              </a:rPr>
              <a:t>了如下图所示的卷积</a:t>
            </a:r>
            <a:r>
              <a:rPr lang="zh-CN" altLang="en-US" sz="2000" smtClean="0">
                <a:solidFill>
                  <a:srgbClr val="002060"/>
                </a:solidFill>
                <a:latin typeface="华文楷体" panose="02010600040101010101" pitchFamily="2" charset="-122"/>
                <a:ea typeface="华文楷体" panose="02010600040101010101" pitchFamily="2" charset="-122"/>
              </a:rPr>
              <a:t>神经网络。</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接下来，汇总</a:t>
            </a:r>
            <a:r>
              <a:rPr lang="zh-CN" altLang="en-US" sz="2000">
                <a:solidFill>
                  <a:srgbClr val="002060"/>
                </a:solidFill>
                <a:latin typeface="华文楷体" panose="02010600040101010101" pitchFamily="2" charset="-122"/>
                <a:ea typeface="华文楷体" panose="02010600040101010101" pitchFamily="2" charset="-122"/>
              </a:rPr>
              <a:t>一下前面考察过的关于这个网络的关系式。</a:t>
            </a:r>
            <a:endParaRPr lang="en-US" altLang="zh-CN" sz="2000" b="1"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1570181" y="1447329"/>
            <a:ext cx="7600111" cy="3281689"/>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62544" y="265504"/>
            <a:ext cx="9900582" cy="4524315"/>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b="1" smtClean="0">
                <a:solidFill>
                  <a:srgbClr val="002060"/>
                </a:solidFill>
                <a:latin typeface="华文楷体" panose="02010600040101010101" pitchFamily="2" charset="-122"/>
                <a:ea typeface="华文楷体" panose="02010600040101010101" pitchFamily="2" charset="-122"/>
              </a:rPr>
              <a:t>卷积层。</a:t>
            </a:r>
            <a:endParaRPr lang="en-US" altLang="zh-CN" sz="2400" b="1" smtClean="0">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000" smtClean="0">
                <a:solidFill>
                  <a:srgbClr val="002060"/>
                </a:solidFill>
                <a:latin typeface="华文楷体" panose="02010600040101010101" pitchFamily="2" charset="-122"/>
                <a:ea typeface="华文楷体" panose="02010600040101010101" pitchFamily="2" charset="-122"/>
              </a:rPr>
              <a:t>      k</a:t>
            </a:r>
            <a:r>
              <a:rPr lang="zh-CN" altLang="en-US" sz="2000" smtClean="0">
                <a:solidFill>
                  <a:srgbClr val="002060"/>
                </a:solidFill>
                <a:latin typeface="华文楷体" panose="02010600040101010101" pitchFamily="2" charset="-122"/>
                <a:ea typeface="华文楷体" panose="02010600040101010101" pitchFamily="2" charset="-122"/>
              </a:rPr>
              <a:t>为</a:t>
            </a:r>
            <a:r>
              <a:rPr lang="zh-CN" altLang="en-US" sz="2000">
                <a:solidFill>
                  <a:srgbClr val="002060"/>
                </a:solidFill>
                <a:latin typeface="华文楷体" panose="02010600040101010101" pitchFamily="2" charset="-122"/>
                <a:ea typeface="华文楷体" panose="02010600040101010101" pitchFamily="2" charset="-122"/>
              </a:rPr>
              <a:t>卷积层的子层编号</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i</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a:solidFill>
                  <a:srgbClr val="002060"/>
                </a:solidFill>
                <a:latin typeface="华文楷体" panose="02010600040101010101" pitchFamily="2" charset="-122"/>
                <a:ea typeface="华文楷体" panose="02010600040101010101" pitchFamily="2" charset="-122"/>
              </a:rPr>
              <a:t>j</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i,j=1,2,3,4</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a:solidFill>
                  <a:srgbClr val="002060"/>
                </a:solidFill>
                <a:latin typeface="华文楷体" panose="02010600040101010101" pitchFamily="2" charset="-122"/>
                <a:ea typeface="华文楷体" panose="02010600040101010101" pitchFamily="2" charset="-122"/>
              </a:rPr>
              <a:t>为扫描的起始行、列的</a:t>
            </a:r>
            <a:r>
              <a:rPr lang="zh-CN" altLang="en-US" sz="2000" smtClean="0">
                <a:solidFill>
                  <a:srgbClr val="002060"/>
                </a:solidFill>
                <a:latin typeface="华文楷体" panose="02010600040101010101" pitchFamily="2" charset="-122"/>
                <a:ea typeface="华文楷体" panose="02010600040101010101" pitchFamily="2" charset="-122"/>
              </a:rPr>
              <a:t>编号</a:t>
            </a:r>
            <a:r>
              <a:rPr lang="zh-CN" altLang="en-US" sz="2000">
                <a:solidFill>
                  <a:srgbClr val="002060"/>
                </a:solidFill>
                <a:latin typeface="华文楷体" panose="02010600040101010101" pitchFamily="2" charset="-122"/>
                <a:ea typeface="华文楷体" panose="02010600040101010101" pitchFamily="2" charset="-122"/>
              </a:rPr>
              <a:t>，有以下关系式</a:t>
            </a:r>
            <a:r>
              <a:rPr lang="zh-CN" altLang="en-US" sz="2000" smtClean="0">
                <a:solidFill>
                  <a:srgbClr val="002060"/>
                </a:solidFill>
                <a:latin typeface="华文楷体" panose="02010600040101010101" pitchFamily="2" charset="-122"/>
                <a:ea typeface="华文楷体" panose="02010600040101010101" pitchFamily="2" charset="-122"/>
              </a:rPr>
              <a:t>成立</a:t>
            </a:r>
            <a:r>
              <a:rPr lang="en-US" altLang="zh-CN" sz="2000" smtClean="0">
                <a:solidFill>
                  <a:srgbClr val="002060"/>
                </a:solidFill>
                <a:latin typeface="华文楷体" panose="02010600040101010101" pitchFamily="2" charset="-122"/>
                <a:ea typeface="华文楷体" panose="02010600040101010101" pitchFamily="2" charset="-122"/>
              </a:rPr>
              <a:t>a(z)</a:t>
            </a:r>
            <a:r>
              <a:rPr lang="zh-CN" altLang="en-US" sz="2000" smtClean="0">
                <a:solidFill>
                  <a:srgbClr val="002060"/>
                </a:solidFill>
                <a:latin typeface="华文楷体" panose="02010600040101010101" pitchFamily="2" charset="-122"/>
                <a:ea typeface="华文楷体" panose="02010600040101010101" pitchFamily="2" charset="-122"/>
              </a:rPr>
              <a:t>表示</a:t>
            </a:r>
            <a:r>
              <a:rPr lang="zh-CN" altLang="en-US" sz="2000">
                <a:solidFill>
                  <a:srgbClr val="002060"/>
                </a:solidFill>
                <a:latin typeface="华文楷体" panose="02010600040101010101" pitchFamily="2" charset="-122"/>
                <a:ea typeface="华文楷体" panose="02010600040101010101" pitchFamily="2" charset="-122"/>
              </a:rPr>
              <a:t>激活函数。</a:t>
            </a: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1762172" y="2527661"/>
            <a:ext cx="9408994" cy="2048217"/>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62544" y="265504"/>
            <a:ext cx="9900582" cy="4062651"/>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b="1" smtClean="0">
                <a:solidFill>
                  <a:srgbClr val="002060"/>
                </a:solidFill>
                <a:latin typeface="华文楷体" panose="02010600040101010101" pitchFamily="2" charset="-122"/>
                <a:ea typeface="华文楷体" panose="02010600040101010101" pitchFamily="2" charset="-122"/>
              </a:rPr>
              <a:t>池化层</a:t>
            </a:r>
            <a:endParaRPr lang="en-US" altLang="zh-CN" sz="2400" b="1"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为池化层的子层编号（ </a:t>
            </a:r>
            <a:r>
              <a:rPr lang="en-US" altLang="zh-CN" sz="2000" smtClean="0">
                <a:solidFill>
                  <a:srgbClr val="002060"/>
                </a:solidFill>
                <a:latin typeface="华文楷体" panose="02010600040101010101" pitchFamily="2" charset="-122"/>
                <a:ea typeface="华文楷体" panose="02010600040101010101" pitchFamily="2" charset="-122"/>
              </a:rPr>
              <a:t>k=1,2,3</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i</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j</a:t>
            </a:r>
            <a:r>
              <a:rPr lang="zh-CN" altLang="en-US" sz="2000" smtClean="0">
                <a:solidFill>
                  <a:srgbClr val="002060"/>
                </a:solidFill>
                <a:latin typeface="华文楷体" panose="02010600040101010101" pitchFamily="2" charset="-122"/>
                <a:ea typeface="华文楷体" panose="02010600040101010101" pitchFamily="2" charset="-122"/>
              </a:rPr>
              <a:t> 为该子层中神经单元的行、列编号（ </a:t>
            </a:r>
            <a:r>
              <a:rPr lang="en-US" altLang="zh-CN" sz="2000" smtClean="0">
                <a:solidFill>
                  <a:srgbClr val="002060"/>
                </a:solidFill>
                <a:latin typeface="华文楷体" panose="02010600040101010101" pitchFamily="2" charset="-122"/>
                <a:ea typeface="华文楷体" panose="02010600040101010101" pitchFamily="2" charset="-122"/>
              </a:rPr>
              <a:t>i,j=1,2</a:t>
            </a:r>
            <a:r>
              <a:rPr lang="zh-CN" altLang="en-US" sz="2000" smtClean="0">
                <a:solidFill>
                  <a:srgbClr val="002060"/>
                </a:solidFill>
                <a:latin typeface="华文楷体" panose="02010600040101010101" pitchFamily="2" charset="-122"/>
                <a:ea typeface="华文楷体" panose="02010600040101010101" pitchFamily="2" charset="-122"/>
              </a:rPr>
              <a:t>），有以下关系式成立（这里是最大池化的情况，参考 。</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1947857" y="2296829"/>
            <a:ext cx="9329956" cy="1878515"/>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367380"/>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62544" y="265504"/>
            <a:ext cx="9900582" cy="2677656"/>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b="1" smtClean="0">
                <a:solidFill>
                  <a:srgbClr val="002060"/>
                </a:solidFill>
                <a:latin typeface="华文楷体" panose="02010600040101010101" pitchFamily="2" charset="-122"/>
                <a:ea typeface="华文楷体" panose="02010600040101010101" pitchFamily="2" charset="-122"/>
              </a:rPr>
              <a:t>输出层</a:t>
            </a:r>
            <a:endParaRPr lang="en-US" altLang="zh-CN" sz="2400" b="1" smtClean="0">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000" smtClean="0">
                <a:solidFill>
                  <a:srgbClr val="002060"/>
                </a:solidFill>
                <a:latin typeface="华文楷体" panose="02010600040101010101" pitchFamily="2" charset="-122"/>
                <a:ea typeface="华文楷体" panose="02010600040101010101" pitchFamily="2" charset="-122"/>
              </a:rPr>
              <a:t>n</a:t>
            </a:r>
            <a:r>
              <a:rPr lang="zh-CN" altLang="en-US" sz="2000" smtClean="0">
                <a:solidFill>
                  <a:srgbClr val="002060"/>
                </a:solidFill>
                <a:latin typeface="华文楷体" panose="02010600040101010101" pitchFamily="2" charset="-122"/>
                <a:ea typeface="华文楷体" panose="02010600040101010101" pitchFamily="2" charset="-122"/>
              </a:rPr>
              <a:t>为</a:t>
            </a:r>
            <a:r>
              <a:rPr lang="zh-CN" altLang="en-US" sz="2000">
                <a:solidFill>
                  <a:srgbClr val="002060"/>
                </a:solidFill>
                <a:latin typeface="华文楷体" panose="02010600040101010101" pitchFamily="2" charset="-122"/>
                <a:ea typeface="华文楷体" panose="02010600040101010101" pitchFamily="2" charset="-122"/>
              </a:rPr>
              <a:t>输出层神经单元的编号（ </a:t>
            </a:r>
            <a:r>
              <a:rPr lang="en-US" altLang="zh-CN" sz="2000" smtClean="0">
                <a:solidFill>
                  <a:srgbClr val="002060"/>
                </a:solidFill>
                <a:latin typeface="华文楷体" panose="02010600040101010101" pitchFamily="2" charset="-122"/>
                <a:ea typeface="华文楷体" panose="02010600040101010101" pitchFamily="2" charset="-122"/>
              </a:rPr>
              <a:t>n=1,2,3</a:t>
            </a:r>
            <a:r>
              <a:rPr lang="zh-CN" altLang="en-US" sz="2000" smtClean="0">
                <a:solidFill>
                  <a:srgbClr val="002060"/>
                </a:solidFill>
                <a:latin typeface="华文楷体" panose="02010600040101010101" pitchFamily="2" charset="-122"/>
                <a:ea typeface="华文楷体" panose="02010600040101010101" pitchFamily="2" charset="-122"/>
              </a:rPr>
              <a:t>）有 以下</a:t>
            </a:r>
            <a:r>
              <a:rPr lang="zh-CN" altLang="en-US" sz="2000">
                <a:solidFill>
                  <a:srgbClr val="002060"/>
                </a:solidFill>
                <a:latin typeface="华文楷体" panose="02010600040101010101" pitchFamily="2" charset="-122"/>
                <a:ea typeface="华文楷体" panose="02010600040101010101" pitchFamily="2" charset="-122"/>
              </a:rPr>
              <a:t>关系式成立。 </a:t>
            </a:r>
            <a:r>
              <a:rPr lang="en-US" altLang="zh-CN" sz="2000" smtClean="0">
                <a:solidFill>
                  <a:srgbClr val="002060"/>
                </a:solidFill>
                <a:latin typeface="华文楷体" panose="02010600040101010101" pitchFamily="2" charset="-122"/>
                <a:ea typeface="华文楷体" panose="02010600040101010101" pitchFamily="2" charset="-122"/>
              </a:rPr>
              <a:t>a</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z</a:t>
            </a:r>
            <a:r>
              <a:rPr lang="zh-CN" altLang="en-US" sz="2000" smtClean="0">
                <a:solidFill>
                  <a:srgbClr val="002060"/>
                </a:solidFill>
                <a:latin typeface="华文楷体" panose="02010600040101010101" pitchFamily="2" charset="-122"/>
                <a:ea typeface="华文楷体" panose="02010600040101010101" pitchFamily="2" charset="-122"/>
              </a:rPr>
              <a:t>）表示</a:t>
            </a:r>
            <a:r>
              <a:rPr lang="zh-CN" altLang="en-US" sz="2000">
                <a:solidFill>
                  <a:srgbClr val="002060"/>
                </a:solidFill>
                <a:latin typeface="华文楷体" panose="02010600040101010101" pitchFamily="2" charset="-122"/>
                <a:ea typeface="华文楷体" panose="02010600040101010101" pitchFamily="2" charset="-122"/>
              </a:rPr>
              <a:t>激活函数。</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1662544" y="2063471"/>
            <a:ext cx="9271637" cy="1759377"/>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17962" y="320922"/>
            <a:ext cx="9900582" cy="3693319"/>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b="1" smtClean="0">
                <a:solidFill>
                  <a:srgbClr val="002060"/>
                </a:solidFill>
                <a:latin typeface="华文楷体" panose="02010600040101010101" pitchFamily="2" charset="-122"/>
                <a:ea typeface="华文楷体" panose="02010600040101010101" pitchFamily="2" charset="-122"/>
              </a:rPr>
              <a:t>平方误差</a:t>
            </a:r>
            <a:endParaRPr lang="en-US" altLang="zh-CN" sz="2400" b="1">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000" smtClean="0">
                <a:solidFill>
                  <a:srgbClr val="002060"/>
                </a:solidFill>
                <a:latin typeface="华文楷体" panose="02010600040101010101" pitchFamily="2" charset="-122"/>
                <a:ea typeface="华文楷体" panose="02010600040101010101" pitchFamily="2" charset="-122"/>
              </a:rPr>
              <a:t>t</a:t>
            </a:r>
            <a:r>
              <a:rPr lang="en-US" altLang="zh-CN" sz="2000" baseline="-25000" smtClean="0">
                <a:solidFill>
                  <a:srgbClr val="002060"/>
                </a:solidFill>
                <a:latin typeface="华文楷体" panose="02010600040101010101" pitchFamily="2" charset="-122"/>
                <a:ea typeface="华文楷体" panose="02010600040101010101" pitchFamily="2" charset="-122"/>
              </a:rPr>
              <a:t>1</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t</a:t>
            </a:r>
            <a:r>
              <a:rPr lang="en-US" altLang="zh-CN" sz="2000" baseline="-25000" smtClean="0">
                <a:solidFill>
                  <a:srgbClr val="002060"/>
                </a:solidFill>
                <a:latin typeface="华文楷体" panose="02010600040101010101" pitchFamily="2" charset="-122"/>
                <a:ea typeface="华文楷体" panose="02010600040101010101" pitchFamily="2" charset="-122"/>
              </a:rPr>
              <a:t>2</a:t>
            </a: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t</a:t>
            </a:r>
            <a:r>
              <a:rPr lang="en-US" altLang="zh-CN" sz="2000" baseline="-25000" smtClean="0">
                <a:solidFill>
                  <a:srgbClr val="002060"/>
                </a:solidFill>
                <a:latin typeface="华文楷体" panose="02010600040101010101" pitchFamily="2" charset="-122"/>
                <a:ea typeface="华文楷体" panose="02010600040101010101" pitchFamily="2" charset="-122"/>
              </a:rPr>
              <a:t>3</a:t>
            </a:r>
            <a:r>
              <a:rPr lang="zh-CN" altLang="en-US" sz="2000" smtClean="0">
                <a:solidFill>
                  <a:srgbClr val="002060"/>
                </a:solidFill>
                <a:latin typeface="华文楷体" panose="02010600040101010101" pitchFamily="2" charset="-122"/>
                <a:ea typeface="华文楷体" panose="02010600040101010101" pitchFamily="2" charset="-122"/>
              </a:rPr>
              <a:t>为</a:t>
            </a:r>
            <a:r>
              <a:rPr lang="zh-CN" altLang="en-US" sz="2000">
                <a:solidFill>
                  <a:srgbClr val="002060"/>
                </a:solidFill>
                <a:latin typeface="华文楷体" panose="02010600040101010101" pitchFamily="2" charset="-122"/>
                <a:ea typeface="华文楷体" panose="02010600040101010101" pitchFamily="2" charset="-122"/>
              </a:rPr>
              <a:t>表示学习数据正解的变量， </a:t>
            </a:r>
            <a:r>
              <a:rPr lang="en-US" altLang="zh-CN" sz="2000" smtClean="0">
                <a:solidFill>
                  <a:srgbClr val="002060"/>
                </a:solidFill>
                <a:latin typeface="华文楷体" panose="02010600040101010101" pitchFamily="2" charset="-122"/>
                <a:ea typeface="华文楷体" panose="02010600040101010101" pitchFamily="2" charset="-122"/>
              </a:rPr>
              <a:t>C</a:t>
            </a:r>
            <a:r>
              <a:rPr lang="zh-CN" altLang="en-US" sz="2000" smtClean="0">
                <a:solidFill>
                  <a:srgbClr val="002060"/>
                </a:solidFill>
                <a:latin typeface="华文楷体" panose="02010600040101010101" pitchFamily="2" charset="-122"/>
                <a:ea typeface="华文楷体" panose="02010600040101010101" pitchFamily="2" charset="-122"/>
              </a:rPr>
              <a:t>为</a:t>
            </a:r>
            <a:r>
              <a:rPr lang="zh-CN" altLang="en-US" sz="2000">
                <a:solidFill>
                  <a:srgbClr val="002060"/>
                </a:solidFill>
                <a:latin typeface="华文楷体" panose="02010600040101010101" pitchFamily="2" charset="-122"/>
                <a:ea typeface="华文楷体" panose="02010600040101010101" pitchFamily="2" charset="-122"/>
              </a:rPr>
              <a:t>表示平方误差的变量，有以 </a:t>
            </a:r>
            <a:r>
              <a:rPr lang="zh-CN" altLang="en-US" sz="2000" smtClean="0">
                <a:solidFill>
                  <a:srgbClr val="002060"/>
                </a:solidFill>
                <a:latin typeface="华文楷体" panose="02010600040101010101" pitchFamily="2" charset="-122"/>
                <a:ea typeface="华文楷体" panose="02010600040101010101" pitchFamily="2" charset="-122"/>
              </a:rPr>
              <a:t>下</a:t>
            </a:r>
            <a:r>
              <a:rPr lang="zh-CN" altLang="en-US" sz="2000">
                <a:solidFill>
                  <a:srgbClr val="002060"/>
                </a:solidFill>
                <a:latin typeface="华文楷体" panose="02010600040101010101" pitchFamily="2" charset="-122"/>
                <a:ea typeface="华文楷体" panose="02010600040101010101" pitchFamily="2" charset="-122"/>
              </a:rPr>
              <a:t>关系式</a:t>
            </a:r>
            <a:r>
              <a:rPr lang="zh-CN" altLang="en-US" sz="2000" smtClean="0">
                <a:solidFill>
                  <a:srgbClr val="002060"/>
                </a:solidFill>
                <a:latin typeface="华文楷体" panose="02010600040101010101" pitchFamily="2" charset="-122"/>
                <a:ea typeface="华文楷体" panose="02010600040101010101" pitchFamily="2" charset="-122"/>
              </a:rPr>
              <a:t>成立</a:t>
            </a: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2.</a:t>
            </a:r>
            <a:r>
              <a:rPr lang="zh-CN" altLang="en-US" sz="2400" b="1" smtClean="0">
                <a:solidFill>
                  <a:srgbClr val="000099"/>
                </a:solidFill>
                <a:latin typeface="华文楷体" panose="02010600040101010101" pitchFamily="2" charset="-122"/>
                <a:ea typeface="华文楷体" panose="02010600040101010101" pitchFamily="2" charset="-122"/>
                <a:sym typeface="+mn-ea"/>
              </a:rPr>
              <a:t>梯度下降法是基础</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a:solidFill>
                  <a:srgbClr val="002060"/>
                </a:solidFill>
                <a:latin typeface="华文楷体" panose="02010600040101010101" pitchFamily="2" charset="-122"/>
                <a:ea typeface="华文楷体" panose="02010600040101010101" pitchFamily="2" charset="-122"/>
              </a:rPr>
              <a:t>在确定</a:t>
            </a:r>
            <a:r>
              <a:rPr lang="zh-CN" altLang="en-US" sz="2000" smtClean="0">
                <a:solidFill>
                  <a:srgbClr val="002060"/>
                </a:solidFill>
                <a:latin typeface="华文楷体" panose="02010600040101010101" pitchFamily="2" charset="-122"/>
                <a:ea typeface="华文楷体" panose="02010600040101010101" pitchFamily="2" charset="-122"/>
              </a:rPr>
              <a:t>卷积</a:t>
            </a:r>
            <a:r>
              <a:rPr lang="zh-CN" altLang="en-US" sz="2000">
                <a:solidFill>
                  <a:srgbClr val="002060"/>
                </a:solidFill>
                <a:latin typeface="华文楷体" panose="02010600040101010101" pitchFamily="2" charset="-122"/>
                <a:ea typeface="华文楷体" panose="02010600040101010101" pitchFamily="2" charset="-122"/>
              </a:rPr>
              <a:t>神经网络的参数时，梯度下降法也是基础。</a:t>
            </a:r>
            <a:r>
              <a:rPr lang="zh-CN" altLang="en-US" sz="2000" smtClean="0">
                <a:solidFill>
                  <a:srgbClr val="002060"/>
                </a:solidFill>
                <a:latin typeface="华文楷体" panose="02010600040101010101" pitchFamily="2" charset="-122"/>
                <a:ea typeface="华文楷体" panose="02010600040101010101" pitchFamily="2" charset="-122"/>
              </a:rPr>
              <a:t>以</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25000" smtClean="0">
                <a:solidFill>
                  <a:srgbClr val="002060"/>
                </a:solidFill>
                <a:latin typeface="华文楷体" panose="02010600040101010101" pitchFamily="2" charset="-122"/>
                <a:ea typeface="华文楷体" panose="02010600040101010101" pitchFamily="2" charset="-122"/>
              </a:rPr>
              <a:t>T</a:t>
            </a:r>
            <a:r>
              <a:rPr lang="zh-CN" altLang="en-US" sz="2000" smtClean="0">
                <a:solidFill>
                  <a:srgbClr val="002060"/>
                </a:solidFill>
                <a:latin typeface="华文楷体" panose="02010600040101010101" pitchFamily="2" charset="-122"/>
                <a:ea typeface="华文楷体" panose="02010600040101010101" pitchFamily="2" charset="-122"/>
              </a:rPr>
              <a:t>为</a:t>
            </a:r>
            <a:r>
              <a:rPr lang="zh-CN" altLang="en-US" sz="2000">
                <a:solidFill>
                  <a:srgbClr val="002060"/>
                </a:solidFill>
                <a:latin typeface="华文楷体" panose="02010600040101010101" pitchFamily="2" charset="-122"/>
                <a:ea typeface="华文楷体" panose="02010600040101010101" pitchFamily="2" charset="-122"/>
              </a:rPr>
              <a:t>代价函数，</a:t>
            </a:r>
            <a:r>
              <a:rPr lang="zh-CN" altLang="en-US" sz="2000" smtClean="0">
                <a:solidFill>
                  <a:srgbClr val="002060"/>
                </a:solidFill>
                <a:latin typeface="华文楷体" panose="02010600040101010101" pitchFamily="2" charset="-122"/>
                <a:ea typeface="华文楷体" panose="02010600040101010101" pitchFamily="2" charset="-122"/>
              </a:rPr>
              <a:t>梯度下降法</a:t>
            </a:r>
            <a:r>
              <a:rPr lang="zh-CN" altLang="en-US" sz="2000">
                <a:solidFill>
                  <a:srgbClr val="002060"/>
                </a:solidFill>
                <a:latin typeface="华文楷体" panose="02010600040101010101" pitchFamily="2" charset="-122"/>
                <a:ea typeface="华文楷体" panose="02010600040101010101" pitchFamily="2" charset="-122"/>
              </a:rPr>
              <a:t>的基本式可以如下</a:t>
            </a:r>
            <a:r>
              <a:rPr lang="zh-CN" altLang="en-US" sz="2000" smtClean="0">
                <a:solidFill>
                  <a:srgbClr val="002060"/>
                </a:solidFill>
                <a:latin typeface="华文楷体" panose="02010600040101010101" pitchFamily="2" charset="-122"/>
                <a:ea typeface="华文楷体" panose="02010600040101010101" pitchFamily="2" charset="-122"/>
              </a:rPr>
              <a:t>表示。</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1716073" y="1508137"/>
            <a:ext cx="6256562" cy="670618"/>
          </a:xfrm>
          <a:prstGeom prst="rect">
            <a:avLst/>
          </a:prstGeom>
        </p:spPr>
      </p:pic>
      <p:pic>
        <p:nvPicPr>
          <p:cNvPr id="4" name="图片 3"/>
          <p:cNvPicPr>
            <a:picLocks noChangeAspect="1"/>
          </p:cNvPicPr>
          <p:nvPr/>
        </p:nvPicPr>
        <p:blipFill>
          <a:blip r:embed="rId2"/>
          <a:stretch>
            <a:fillRect/>
          </a:stretch>
        </p:blipFill>
        <p:spPr>
          <a:xfrm>
            <a:off x="1877828" y="4173166"/>
            <a:ext cx="8413209" cy="1394581"/>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62543" y="328079"/>
            <a:ext cx="9900582" cy="5293757"/>
          </a:xfrm>
          <a:prstGeom prst="rect">
            <a:avLst/>
          </a:prstGeom>
        </p:spPr>
        <p:txBody>
          <a:bodyPr wrap="square">
            <a:spAutoFit/>
          </a:bodyPr>
          <a:lstStyle/>
          <a:p>
            <a:pPr>
              <a:lnSpc>
                <a:spcPct val="200000"/>
              </a:lnSpc>
            </a:pPr>
            <a:r>
              <a:rPr lang="zh-CN" altLang="en-US" sz="2000" smtClean="0">
                <a:solidFill>
                  <a:srgbClr val="002060"/>
                </a:solidFill>
                <a:latin typeface="华文楷体" panose="02010600040101010101" pitchFamily="2" charset="-122"/>
                <a:ea typeface="华文楷体" panose="02010600040101010101" pitchFamily="2" charset="-122"/>
              </a:rPr>
              <a:t>   式子</a:t>
            </a:r>
            <a:r>
              <a:rPr lang="zh-CN" altLang="en-US" sz="2000">
                <a:solidFill>
                  <a:srgbClr val="002060"/>
                </a:solidFill>
                <a:latin typeface="华文楷体" panose="02010600040101010101" pitchFamily="2" charset="-122"/>
                <a:ea typeface="华文楷体" panose="02010600040101010101" pitchFamily="2" charset="-122"/>
              </a:rPr>
              <a:t>右边的括号中为代价函数 </a:t>
            </a:r>
            <a:r>
              <a:rPr lang="en-US" altLang="zh-CN" sz="2000" smtClean="0">
                <a:solidFill>
                  <a:srgbClr val="002060"/>
                </a:solidFill>
                <a:latin typeface="华文楷体" panose="02010600040101010101" pitchFamily="2" charset="-122"/>
                <a:ea typeface="华文楷体" panose="02010600040101010101" pitchFamily="2" charset="-122"/>
              </a:rPr>
              <a:t>CT</a:t>
            </a:r>
            <a:r>
              <a:rPr lang="zh-CN" altLang="en-US" sz="2000" smtClean="0">
                <a:solidFill>
                  <a:srgbClr val="002060"/>
                </a:solidFill>
                <a:latin typeface="华文楷体" panose="02010600040101010101" pitchFamily="2" charset="-122"/>
                <a:ea typeface="华文楷体" panose="02010600040101010101" pitchFamily="2" charset="-122"/>
              </a:rPr>
              <a:t>的</a:t>
            </a:r>
            <a:r>
              <a:rPr lang="zh-CN" altLang="en-US" sz="2000">
                <a:solidFill>
                  <a:srgbClr val="002060"/>
                </a:solidFill>
                <a:latin typeface="华文楷体" panose="02010600040101010101" pitchFamily="2" charset="-122"/>
                <a:ea typeface="华文楷体" panose="02010600040101010101" pitchFamily="2" charset="-122"/>
              </a:rPr>
              <a:t>梯度。如式 </a:t>
            </a:r>
            <a:r>
              <a:rPr lang="en-US" altLang="zh-CN" sz="2000">
                <a:solidFill>
                  <a:srgbClr val="002060"/>
                </a:solidFill>
                <a:latin typeface="华文楷体" panose="02010600040101010101" pitchFamily="2" charset="-122"/>
                <a:ea typeface="华文楷体" panose="02010600040101010101" pitchFamily="2" charset="-122"/>
              </a:rPr>
              <a:t>(5) </a:t>
            </a:r>
            <a:r>
              <a:rPr lang="zh-CN" altLang="en-US" sz="2000">
                <a:solidFill>
                  <a:srgbClr val="002060"/>
                </a:solidFill>
                <a:latin typeface="华文楷体" panose="02010600040101010101" pitchFamily="2" charset="-122"/>
                <a:ea typeface="华文楷体" panose="02010600040101010101" pitchFamily="2" charset="-122"/>
              </a:rPr>
              <a:t>所示，这里以</a:t>
            </a:r>
            <a:r>
              <a:rPr lang="zh-CN" altLang="en-US" sz="2000" smtClean="0">
                <a:solidFill>
                  <a:srgbClr val="002060"/>
                </a:solidFill>
                <a:latin typeface="华文楷体" panose="02010600040101010101" pitchFamily="2" charset="-122"/>
                <a:ea typeface="华文楷体" panose="02010600040101010101" pitchFamily="2" charset="-122"/>
              </a:rPr>
              <a:t>关于过滤器</a:t>
            </a:r>
            <a:r>
              <a:rPr lang="zh-CN" altLang="en-US" sz="2000">
                <a:solidFill>
                  <a:srgbClr val="002060"/>
                </a:solidFill>
                <a:latin typeface="华文楷体" panose="02010600040101010101" pitchFamily="2" charset="-122"/>
                <a:ea typeface="华文楷体" panose="02010600040101010101" pitchFamily="2" charset="-122"/>
              </a:rPr>
              <a:t>的偏导数、关于权重的偏导数，以及关于偏置的偏导数作为</a:t>
            </a:r>
            <a:r>
              <a:rPr lang="zh-CN" altLang="en-US" sz="2000" smtClean="0">
                <a:solidFill>
                  <a:srgbClr val="002060"/>
                </a:solidFill>
                <a:latin typeface="华文楷体" panose="02010600040101010101" pitchFamily="2" charset="-122"/>
                <a:ea typeface="华文楷体" panose="02010600040101010101" pitchFamily="2" charset="-122"/>
              </a:rPr>
              <a:t>分量（</a:t>
            </a:r>
            <a:r>
              <a:rPr lang="zh-CN" altLang="en-US" sz="2000">
                <a:solidFill>
                  <a:srgbClr val="002060"/>
                </a:solidFill>
                <a:latin typeface="华文楷体" panose="02010600040101010101" pitchFamily="2" charset="-122"/>
                <a:ea typeface="华文楷体" panose="02010600040101010101" pitchFamily="2" charset="-122"/>
              </a:rPr>
              <a:t>共 </a:t>
            </a:r>
            <a:r>
              <a:rPr lang="en-US" altLang="zh-CN" sz="2000">
                <a:solidFill>
                  <a:srgbClr val="002060"/>
                </a:solidFill>
                <a:latin typeface="华文楷体" panose="02010600040101010101" pitchFamily="2" charset="-122"/>
                <a:ea typeface="华文楷体" panose="02010600040101010101" pitchFamily="2" charset="-122"/>
              </a:rPr>
              <a:t>69 </a:t>
            </a:r>
            <a:r>
              <a:rPr lang="zh-CN" altLang="en-US" sz="2000">
                <a:solidFill>
                  <a:srgbClr val="002060"/>
                </a:solidFill>
                <a:latin typeface="华文楷体" panose="02010600040101010101" pitchFamily="2" charset="-122"/>
                <a:ea typeface="华文楷体" panose="02010600040101010101" pitchFamily="2" charset="-122"/>
              </a:rPr>
              <a:t>个分量）</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a:solidFill>
                <a:srgbClr val="002060"/>
              </a:solidFill>
              <a:latin typeface="华文楷体" panose="02010600040101010101" pitchFamily="2" charset="-122"/>
              <a:ea typeface="华文楷体" panose="02010600040101010101" pitchFamily="2" charset="-122"/>
            </a:endParaRPr>
          </a:p>
          <a:p>
            <a:endParaRPr lang="en-US" altLang="zh-CN" sz="2400" b="1" smtClean="0">
              <a:solidFill>
                <a:srgbClr val="002060"/>
              </a:solidFill>
              <a:latin typeface="华文楷体" panose="02010600040101010101" pitchFamily="2" charset="-122"/>
              <a:ea typeface="华文楷体" panose="02010600040101010101" pitchFamily="2" charset="-122"/>
            </a:endParaRPr>
          </a:p>
          <a:p>
            <a:endParaRPr lang="en-US" altLang="zh-CN" sz="2400" b="1">
              <a:solidFill>
                <a:srgbClr val="002060"/>
              </a:solidFill>
              <a:latin typeface="华文楷体" panose="02010600040101010101" pitchFamily="2" charset="-122"/>
              <a:ea typeface="华文楷体" panose="02010600040101010101" pitchFamily="2" charset="-122"/>
            </a:endParaRPr>
          </a:p>
          <a:p>
            <a:endParaRPr lang="en-US" altLang="zh-CN" sz="2400" b="1" smtClean="0">
              <a:solidFill>
                <a:srgbClr val="002060"/>
              </a:solidFill>
              <a:latin typeface="华文楷体" panose="02010600040101010101" pitchFamily="2" charset="-122"/>
              <a:ea typeface="华文楷体" panose="02010600040101010101" pitchFamily="2" charset="-122"/>
            </a:endParaRPr>
          </a:p>
          <a:p>
            <a:endParaRPr lang="en-US" altLang="zh-CN" sz="2400" b="1">
              <a:solidFill>
                <a:srgbClr val="002060"/>
              </a:solidFill>
              <a:latin typeface="华文楷体" panose="02010600040101010101" pitchFamily="2" charset="-122"/>
              <a:ea typeface="华文楷体" panose="02010600040101010101" pitchFamily="2" charset="-122"/>
            </a:endParaRPr>
          </a:p>
          <a:p>
            <a:endParaRPr lang="en-US" altLang="zh-CN" sz="2400" b="1" smtClean="0">
              <a:solidFill>
                <a:srgbClr val="002060"/>
              </a:solidFill>
              <a:latin typeface="华文楷体" panose="02010600040101010101" pitchFamily="2" charset="-122"/>
              <a:ea typeface="华文楷体" panose="02010600040101010101" pitchFamily="2" charset="-122"/>
            </a:endParaRPr>
          </a:p>
          <a:p>
            <a:endParaRPr lang="en-US" altLang="zh-CN" sz="2400" b="1">
              <a:solidFill>
                <a:srgbClr val="002060"/>
              </a:solidFill>
              <a:latin typeface="华文楷体" panose="02010600040101010101" pitchFamily="2" charset="-122"/>
              <a:ea typeface="华文楷体" panose="02010600040101010101" pitchFamily="2" charset="-122"/>
            </a:endParaRPr>
          </a:p>
          <a:p>
            <a:endParaRPr lang="en-US" altLang="zh-CN" sz="2400" b="1"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b="1">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梯度</a:t>
            </a:r>
            <a:r>
              <a:rPr lang="zh-CN" altLang="en-US" sz="2000">
                <a:solidFill>
                  <a:srgbClr val="002060"/>
                </a:solidFill>
                <a:latin typeface="华文楷体" panose="02010600040101010101" pitchFamily="2" charset="-122"/>
                <a:ea typeface="华文楷体" panose="02010600040101010101" pitchFamily="2" charset="-122"/>
              </a:rPr>
              <a:t>的偏导数计算非常麻烦。因此</a:t>
            </a:r>
            <a:r>
              <a:rPr lang="zh-CN" altLang="en-US" sz="2000" smtClean="0">
                <a:solidFill>
                  <a:srgbClr val="002060"/>
                </a:solidFill>
                <a:latin typeface="华文楷体" panose="02010600040101010101" pitchFamily="2" charset="-122"/>
                <a:ea typeface="华文楷体" panose="02010600040101010101" pitchFamily="2" charset="-122"/>
              </a:rPr>
              <a:t>，想</a:t>
            </a:r>
            <a:r>
              <a:rPr lang="zh-CN" altLang="en-US" sz="2000">
                <a:solidFill>
                  <a:srgbClr val="002060"/>
                </a:solidFill>
                <a:latin typeface="华文楷体" panose="02010600040101010101" pitchFamily="2" charset="-122"/>
                <a:ea typeface="华文楷体" panose="02010600040101010101" pitchFamily="2" charset="-122"/>
              </a:rPr>
              <a:t>出了误差反向传播法，具体来说就是将梯度分量的偏导数计算</a:t>
            </a:r>
            <a:r>
              <a:rPr lang="zh-CN" altLang="en-US" sz="2000" smtClean="0">
                <a:solidFill>
                  <a:srgbClr val="002060"/>
                </a:solidFill>
                <a:latin typeface="华文楷体" panose="02010600040101010101" pitchFamily="2" charset="-122"/>
                <a:ea typeface="华文楷体" panose="02010600040101010101" pitchFamily="2" charset="-122"/>
              </a:rPr>
              <a:t>控制到</a:t>
            </a:r>
            <a:r>
              <a:rPr lang="zh-CN" altLang="en-US" sz="2000">
                <a:solidFill>
                  <a:srgbClr val="002060"/>
                </a:solidFill>
                <a:latin typeface="华文楷体" panose="02010600040101010101" pitchFamily="2" charset="-122"/>
                <a:ea typeface="华文楷体" panose="02010600040101010101" pitchFamily="2" charset="-122"/>
              </a:rPr>
              <a:t>最小限度，并通过递推关系式进行计算。</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2322910" y="1644911"/>
            <a:ext cx="6142252" cy="2918713"/>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17962" y="320922"/>
            <a:ext cx="9900582" cy="4801314"/>
          </a:xfrm>
          <a:prstGeom prst="rect">
            <a:avLst/>
          </a:prstGeom>
        </p:spPr>
        <p:txBody>
          <a:bodyPr wrap="square">
            <a:spAutoFit/>
          </a:bodyPr>
          <a:lstStyle/>
          <a:p>
            <a:pPr>
              <a:lnSpc>
                <a:spcPct val="15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3.</a:t>
            </a:r>
            <a:r>
              <a:rPr lang="zh-CN" altLang="en-US" sz="2400" b="1" smtClean="0">
                <a:solidFill>
                  <a:srgbClr val="000099"/>
                </a:solidFill>
                <a:latin typeface="华文楷体" panose="02010600040101010101" pitchFamily="2" charset="-122"/>
                <a:ea typeface="华文楷体" panose="02010600040101010101" pitchFamily="2" charset="-122"/>
                <a:sym typeface="+mn-ea"/>
              </a:rPr>
              <a:t>省略变量符号中附带的图像编号</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从</a:t>
            </a:r>
            <a:r>
              <a:rPr lang="zh-CN" altLang="en-US" sz="2000">
                <a:solidFill>
                  <a:srgbClr val="002060"/>
                </a:solidFill>
                <a:latin typeface="华文楷体" panose="02010600040101010101" pitchFamily="2" charset="-122"/>
                <a:ea typeface="华文楷体" panose="02010600040101010101" pitchFamily="2" charset="-122"/>
              </a:rPr>
              <a:t>式 </a:t>
            </a:r>
            <a:r>
              <a:rPr lang="en-US" altLang="zh-CN" sz="2000">
                <a:solidFill>
                  <a:srgbClr val="002060"/>
                </a:solidFill>
                <a:latin typeface="华文楷体" panose="02010600040101010101" pitchFamily="2" charset="-122"/>
                <a:ea typeface="华文楷体" panose="02010600040101010101" pitchFamily="2" charset="-122"/>
              </a:rPr>
              <a:t>(5) </a:t>
            </a:r>
            <a:r>
              <a:rPr lang="zh-CN" altLang="en-US" sz="2000">
                <a:solidFill>
                  <a:srgbClr val="002060"/>
                </a:solidFill>
                <a:latin typeface="华文楷体" panose="02010600040101010101" pitchFamily="2" charset="-122"/>
                <a:ea typeface="华文楷体" panose="02010600040101010101" pitchFamily="2" charset="-122"/>
              </a:rPr>
              <a:t>可以看出</a:t>
            </a:r>
            <a:r>
              <a:rPr lang="zh-CN" altLang="en-US" sz="2000">
                <a:solidFill>
                  <a:srgbClr val="002060"/>
                </a:solidFill>
                <a:latin typeface="华文楷体" panose="02010600040101010101" pitchFamily="2" charset="-122"/>
                <a:ea typeface="华文楷体" panose="02010600040101010101" pitchFamily="2" charset="-122"/>
              </a:rPr>
              <a:t>，</a:t>
            </a:r>
            <a:r>
              <a:rPr lang="zh-CN" altLang="en-US" sz="2000" smtClean="0">
                <a:solidFill>
                  <a:srgbClr val="002060"/>
                </a:solidFill>
                <a:latin typeface="华文楷体" panose="02010600040101010101" pitchFamily="2" charset="-122"/>
                <a:ea typeface="华文楷体" panose="02010600040101010101" pitchFamily="2" charset="-122"/>
              </a:rPr>
              <a:t>代价函数</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25000" smtClean="0">
                <a:solidFill>
                  <a:srgbClr val="002060"/>
                </a:solidFill>
                <a:latin typeface="华文楷体" panose="02010600040101010101" pitchFamily="2" charset="-122"/>
                <a:ea typeface="华文楷体" panose="02010600040101010101" pitchFamily="2" charset="-122"/>
              </a:rPr>
              <a:t>T</a:t>
            </a:r>
            <a:r>
              <a:rPr lang="zh-CN" altLang="en-US" sz="2000" smtClean="0">
                <a:solidFill>
                  <a:srgbClr val="002060"/>
                </a:solidFill>
                <a:latin typeface="华文楷体" panose="02010600040101010101" pitchFamily="2" charset="-122"/>
                <a:ea typeface="华文楷体" panose="02010600040101010101" pitchFamily="2" charset="-122"/>
              </a:rPr>
              <a:t>是</a:t>
            </a:r>
            <a:r>
              <a:rPr lang="zh-CN" altLang="en-US" sz="2000">
                <a:solidFill>
                  <a:srgbClr val="002060"/>
                </a:solidFill>
                <a:latin typeface="华文楷体" panose="02010600040101010101" pitchFamily="2" charset="-122"/>
                <a:ea typeface="华文楷体" panose="02010600040101010101" pitchFamily="2" charset="-122"/>
              </a:rPr>
              <a:t>梯度计算的目标。把从学习</a:t>
            </a:r>
            <a:r>
              <a:rPr lang="zh-CN" altLang="en-US" sz="2000">
                <a:solidFill>
                  <a:srgbClr val="002060"/>
                </a:solidFill>
                <a:latin typeface="华文楷体" panose="02010600040101010101" pitchFamily="2" charset="-122"/>
                <a:ea typeface="华文楷体" panose="02010600040101010101" pitchFamily="2" charset="-122"/>
              </a:rPr>
              <a:t>数据</a:t>
            </a:r>
            <a:r>
              <a:rPr lang="zh-CN" altLang="en-US" sz="2000" smtClean="0">
                <a:solidFill>
                  <a:srgbClr val="002060"/>
                </a:solidFill>
                <a:latin typeface="华文楷体" panose="02010600040101010101" pitchFamily="2" charset="-122"/>
                <a:ea typeface="华文楷体" panose="02010600040101010101" pitchFamily="2" charset="-122"/>
              </a:rPr>
              <a:t>的第</a:t>
            </a:r>
            <a:r>
              <a:rPr lang="en-US" altLang="zh-CN" sz="2000" smtClean="0">
                <a:solidFill>
                  <a:srgbClr val="002060"/>
                </a:solidFill>
                <a:latin typeface="华文楷体" panose="02010600040101010101" pitchFamily="2" charset="-122"/>
                <a:ea typeface="华文楷体" panose="02010600040101010101" pitchFamily="2" charset="-122"/>
              </a:rPr>
              <a:t>k</a:t>
            </a:r>
            <a:r>
              <a:rPr lang="zh-CN" altLang="en-US" sz="2000" smtClean="0">
                <a:solidFill>
                  <a:srgbClr val="002060"/>
                </a:solidFill>
                <a:latin typeface="华文楷体" panose="02010600040101010101" pitchFamily="2" charset="-122"/>
                <a:ea typeface="华文楷体" panose="02010600040101010101" pitchFamily="2" charset="-122"/>
              </a:rPr>
              <a:t>张</a:t>
            </a:r>
            <a:r>
              <a:rPr lang="zh-CN" altLang="en-US" sz="2000">
                <a:solidFill>
                  <a:srgbClr val="002060"/>
                </a:solidFill>
                <a:latin typeface="华文楷体" panose="02010600040101010101" pitchFamily="2" charset="-122"/>
                <a:ea typeface="华文楷体" panose="02010600040101010101" pitchFamily="2" charset="-122"/>
              </a:rPr>
              <a:t>图像得到的平方误差式 </a:t>
            </a:r>
            <a:r>
              <a:rPr lang="en-US" altLang="zh-CN" sz="2000">
                <a:solidFill>
                  <a:srgbClr val="002060"/>
                </a:solidFill>
                <a:latin typeface="华文楷体" panose="02010600040101010101" pitchFamily="2" charset="-122"/>
                <a:ea typeface="华文楷体" panose="02010600040101010101" pitchFamily="2" charset="-122"/>
              </a:rPr>
              <a:t>(4) </a:t>
            </a:r>
            <a:r>
              <a:rPr lang="zh-CN" altLang="en-US" sz="2000">
                <a:solidFill>
                  <a:srgbClr val="002060"/>
                </a:solidFill>
                <a:latin typeface="华文楷体" panose="02010600040101010101" pitchFamily="2" charset="-122"/>
                <a:ea typeface="华文楷体" panose="02010600040101010101" pitchFamily="2" charset="-122"/>
              </a:rPr>
              <a:t>的值</a:t>
            </a:r>
            <a:r>
              <a:rPr lang="zh-CN" altLang="en-US" sz="2000">
                <a:solidFill>
                  <a:srgbClr val="002060"/>
                </a:solidFill>
                <a:latin typeface="华文楷体" panose="02010600040101010101" pitchFamily="2" charset="-122"/>
                <a:ea typeface="华文楷体" panose="02010600040101010101" pitchFamily="2" charset="-122"/>
              </a:rPr>
              <a:t>记</a:t>
            </a:r>
            <a:r>
              <a:rPr lang="zh-CN" altLang="en-US" sz="2000" smtClean="0">
                <a:solidFill>
                  <a:srgbClr val="002060"/>
                </a:solidFill>
                <a:latin typeface="华文楷体" panose="02010600040101010101" pitchFamily="2" charset="-122"/>
                <a:ea typeface="华文楷体" panose="02010600040101010101" pitchFamily="2" charset="-122"/>
              </a:rPr>
              <a:t>为</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25000" smtClean="0">
                <a:solidFill>
                  <a:srgbClr val="002060"/>
                </a:solidFill>
                <a:latin typeface="华文楷体" panose="02010600040101010101" pitchFamily="2" charset="-122"/>
                <a:ea typeface="华文楷体" panose="02010600040101010101" pitchFamily="2" charset="-122"/>
              </a:rPr>
              <a:t>k</a:t>
            </a:r>
            <a:r>
              <a:rPr lang="zh-CN" altLang="en-US" sz="2000" baseline="-25000" smtClean="0">
                <a:solidFill>
                  <a:srgbClr val="002060"/>
                </a:solidFill>
                <a:latin typeface="华文楷体" panose="02010600040101010101" pitchFamily="2" charset="-122"/>
                <a:ea typeface="华文楷体" panose="02010600040101010101" pitchFamily="2" charset="-122"/>
              </a:rPr>
              <a:t> </a:t>
            </a:r>
            <a:r>
              <a:rPr lang="zh-CN" altLang="en-US" sz="2000">
                <a:solidFill>
                  <a:srgbClr val="002060"/>
                </a:solidFill>
                <a:latin typeface="华文楷体" panose="02010600040101010101" pitchFamily="2" charset="-122"/>
                <a:ea typeface="华文楷体" panose="02010600040101010101" pitchFamily="2" charset="-122"/>
              </a:rPr>
              <a:t>，</a:t>
            </a:r>
            <a:r>
              <a:rPr lang="zh-CN" altLang="en-US" sz="2000" smtClean="0">
                <a:solidFill>
                  <a:srgbClr val="002060"/>
                </a:solidFill>
                <a:latin typeface="华文楷体" panose="02010600040101010101" pitchFamily="2" charset="-122"/>
                <a:ea typeface="华文楷体" panose="02010600040101010101" pitchFamily="2" charset="-122"/>
              </a:rPr>
              <a:t>代价函数</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25000" smtClean="0">
                <a:solidFill>
                  <a:srgbClr val="002060"/>
                </a:solidFill>
                <a:latin typeface="华文楷体" panose="02010600040101010101" pitchFamily="2" charset="-122"/>
                <a:ea typeface="华文楷体" panose="02010600040101010101" pitchFamily="2" charset="-122"/>
              </a:rPr>
              <a:t>T</a:t>
            </a:r>
            <a:r>
              <a:rPr lang="zh-CN" altLang="en-US" sz="2000" smtClean="0">
                <a:solidFill>
                  <a:srgbClr val="002060"/>
                </a:solidFill>
                <a:latin typeface="华文楷体" panose="02010600040101010101" pitchFamily="2" charset="-122"/>
                <a:ea typeface="华文楷体" panose="02010600040101010101" pitchFamily="2" charset="-122"/>
              </a:rPr>
              <a:t>可以如下求</a:t>
            </a:r>
            <a:r>
              <a:rPr lang="zh-CN" altLang="en-US" sz="2000">
                <a:solidFill>
                  <a:srgbClr val="002060"/>
                </a:solidFill>
                <a:latin typeface="华文楷体" panose="02010600040101010101" pitchFamily="2" charset="-122"/>
                <a:ea typeface="华文楷体" panose="02010600040101010101" pitchFamily="2" charset="-122"/>
              </a:rPr>
              <a:t>出</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从</a:t>
            </a:r>
            <a:r>
              <a:rPr lang="zh-CN" altLang="en-US" sz="2000">
                <a:solidFill>
                  <a:srgbClr val="002060"/>
                </a:solidFill>
                <a:latin typeface="华文楷体" panose="02010600040101010101" pitchFamily="2" charset="-122"/>
                <a:ea typeface="华文楷体" panose="02010600040101010101" pitchFamily="2" charset="-122"/>
              </a:rPr>
              <a:t>式 </a:t>
            </a:r>
            <a:r>
              <a:rPr lang="en-US" altLang="zh-CN" sz="2000">
                <a:solidFill>
                  <a:srgbClr val="002060"/>
                </a:solidFill>
                <a:latin typeface="华文楷体" panose="02010600040101010101" pitchFamily="2" charset="-122"/>
                <a:ea typeface="华文楷体" panose="02010600040101010101" pitchFamily="2" charset="-122"/>
              </a:rPr>
              <a:t>(6) </a:t>
            </a:r>
            <a:r>
              <a:rPr lang="zh-CN" altLang="en-US" sz="2000">
                <a:solidFill>
                  <a:srgbClr val="002060"/>
                </a:solidFill>
                <a:latin typeface="华文楷体" panose="02010600040101010101" pitchFamily="2" charset="-122"/>
                <a:ea typeface="华文楷体" panose="02010600040101010101" pitchFamily="2" charset="-122"/>
              </a:rPr>
              <a:t>中也可以看出</a:t>
            </a:r>
            <a:r>
              <a:rPr lang="zh-CN" altLang="en-US" sz="2000">
                <a:solidFill>
                  <a:srgbClr val="002060"/>
                </a:solidFill>
                <a:latin typeface="华文楷体" panose="02010600040101010101" pitchFamily="2" charset="-122"/>
                <a:ea typeface="华文楷体" panose="02010600040101010101" pitchFamily="2" charset="-122"/>
              </a:rPr>
              <a:t>，</a:t>
            </a:r>
            <a:r>
              <a:rPr lang="zh-CN" altLang="en-US" sz="2000" smtClean="0">
                <a:solidFill>
                  <a:srgbClr val="002060"/>
                </a:solidFill>
                <a:latin typeface="华文楷体" panose="02010600040101010101" pitchFamily="2" charset="-122"/>
                <a:ea typeface="华文楷体" panose="02010600040101010101" pitchFamily="2" charset="-122"/>
              </a:rPr>
              <a:t>代价函数</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25000" smtClean="0">
                <a:solidFill>
                  <a:srgbClr val="002060"/>
                </a:solidFill>
                <a:latin typeface="华文楷体" panose="02010600040101010101" pitchFamily="2" charset="-122"/>
                <a:ea typeface="华文楷体" panose="02010600040101010101" pitchFamily="2" charset="-122"/>
              </a:rPr>
              <a:t>T</a:t>
            </a:r>
            <a:r>
              <a:rPr lang="zh-CN" altLang="en-US" sz="2000" smtClean="0">
                <a:solidFill>
                  <a:srgbClr val="002060"/>
                </a:solidFill>
                <a:latin typeface="华文楷体" panose="02010600040101010101" pitchFamily="2" charset="-122"/>
                <a:ea typeface="华文楷体" panose="02010600040101010101" pitchFamily="2" charset="-122"/>
              </a:rPr>
              <a:t>是</a:t>
            </a:r>
            <a:r>
              <a:rPr lang="zh-CN" altLang="en-US" sz="2000">
                <a:solidFill>
                  <a:srgbClr val="002060"/>
                </a:solidFill>
                <a:latin typeface="华文楷体" panose="02010600040101010101" pitchFamily="2" charset="-122"/>
                <a:ea typeface="华文楷体" panose="02010600040101010101" pitchFamily="2" charset="-122"/>
              </a:rPr>
              <a:t>从学习数据的各个图像</a:t>
            </a:r>
            <a:r>
              <a:rPr lang="zh-CN" altLang="en-US" sz="2000">
                <a:solidFill>
                  <a:srgbClr val="002060"/>
                </a:solidFill>
                <a:latin typeface="华文楷体" panose="02010600040101010101" pitchFamily="2" charset="-122"/>
                <a:ea typeface="华文楷体" panose="02010600040101010101" pitchFamily="2" charset="-122"/>
              </a:rPr>
              <a:t>得到</a:t>
            </a:r>
            <a:r>
              <a:rPr lang="zh-CN" altLang="en-US" sz="2000" smtClean="0">
                <a:solidFill>
                  <a:srgbClr val="002060"/>
                </a:solidFill>
                <a:latin typeface="华文楷体" panose="02010600040101010101" pitchFamily="2" charset="-122"/>
                <a:ea typeface="华文楷体" panose="02010600040101010101" pitchFamily="2" charset="-122"/>
              </a:rPr>
              <a:t>的平方</a:t>
            </a:r>
            <a:r>
              <a:rPr lang="zh-CN" altLang="en-US" sz="2000">
                <a:solidFill>
                  <a:srgbClr val="002060"/>
                </a:solidFill>
                <a:latin typeface="华文楷体" panose="02010600040101010101" pitchFamily="2" charset="-122"/>
                <a:ea typeface="华文楷体" panose="02010600040101010101" pitchFamily="2" charset="-122"/>
              </a:rPr>
              <a:t>误差式 </a:t>
            </a:r>
            <a:r>
              <a:rPr lang="en-US" altLang="zh-CN" sz="2000">
                <a:solidFill>
                  <a:srgbClr val="002060"/>
                </a:solidFill>
                <a:latin typeface="华文楷体" panose="02010600040101010101" pitchFamily="2" charset="-122"/>
                <a:ea typeface="华文楷体" panose="02010600040101010101" pitchFamily="2" charset="-122"/>
              </a:rPr>
              <a:t>(4) </a:t>
            </a:r>
            <a:r>
              <a:rPr lang="zh-CN" altLang="en-US" sz="2000">
                <a:solidFill>
                  <a:srgbClr val="002060"/>
                </a:solidFill>
                <a:latin typeface="华文楷体" panose="02010600040101010101" pitchFamily="2" charset="-122"/>
                <a:ea typeface="华文楷体" panose="02010600040101010101" pitchFamily="2" charset="-122"/>
              </a:rPr>
              <a:t>的</a:t>
            </a:r>
            <a:r>
              <a:rPr lang="zh-CN" altLang="en-US" sz="2000">
                <a:solidFill>
                  <a:srgbClr val="002060"/>
                </a:solidFill>
                <a:latin typeface="华文楷体" panose="02010600040101010101" pitchFamily="2" charset="-122"/>
                <a:ea typeface="华文楷体" panose="02010600040101010101" pitchFamily="2" charset="-122"/>
              </a:rPr>
              <a:t>和</a:t>
            </a:r>
            <a:r>
              <a:rPr lang="zh-CN" altLang="en-US" sz="2000" smtClean="0">
                <a:solidFill>
                  <a:srgbClr val="002060"/>
                </a:solidFill>
                <a:latin typeface="华文楷体" panose="02010600040101010101" pitchFamily="2" charset="-122"/>
                <a:ea typeface="华文楷体" panose="02010600040101010101" pitchFamily="2" charset="-122"/>
              </a:rPr>
              <a:t>。在 </a:t>
            </a:r>
            <a:r>
              <a:rPr lang="zh-CN" altLang="en-US" sz="2000">
                <a:solidFill>
                  <a:srgbClr val="002060"/>
                </a:solidFill>
                <a:latin typeface="华文楷体" panose="02010600040101010101" pitchFamily="2" charset="-122"/>
                <a:ea typeface="华文楷体" panose="02010600040101010101" pitchFamily="2" charset="-122"/>
              </a:rPr>
              <a:t>之前</a:t>
            </a:r>
            <a:r>
              <a:rPr lang="zh-CN" altLang="en-US" sz="2000" smtClean="0">
                <a:solidFill>
                  <a:srgbClr val="002060"/>
                </a:solidFill>
                <a:latin typeface="华文楷体" panose="02010600040101010101" pitchFamily="2" charset="-122"/>
                <a:ea typeface="华文楷体" panose="02010600040101010101" pitchFamily="2" charset="-122"/>
              </a:rPr>
              <a:t>考察</a:t>
            </a:r>
            <a:r>
              <a:rPr lang="zh-CN" altLang="en-US" sz="2000">
                <a:solidFill>
                  <a:srgbClr val="002060"/>
                </a:solidFill>
                <a:latin typeface="华文楷体" panose="02010600040101010101" pitchFamily="2" charset="-122"/>
                <a:ea typeface="华文楷体" panose="02010600040101010101" pitchFamily="2" charset="-122"/>
              </a:rPr>
              <a:t>过，</a:t>
            </a:r>
            <a:r>
              <a:rPr lang="zh-CN" altLang="en-US" sz="2000">
                <a:solidFill>
                  <a:srgbClr val="FF0000"/>
                </a:solidFill>
                <a:latin typeface="华文楷体" panose="02010600040101010101" pitchFamily="2" charset="-122"/>
                <a:ea typeface="华文楷体" panose="02010600040101010101" pitchFamily="2" charset="-122"/>
              </a:rPr>
              <a:t>求</a:t>
            </a:r>
            <a:r>
              <a:rPr lang="zh-CN" altLang="en-US" sz="2000" smtClean="0">
                <a:solidFill>
                  <a:srgbClr val="FF0000"/>
                </a:solidFill>
                <a:latin typeface="华文楷体" panose="02010600040101010101" pitchFamily="2" charset="-122"/>
                <a:ea typeface="华文楷体" panose="02010600040101010101" pitchFamily="2" charset="-122"/>
              </a:rPr>
              <a:t>代价函数</a:t>
            </a:r>
            <a:r>
              <a:rPr lang="en-US" altLang="zh-CN" sz="2000" smtClean="0">
                <a:solidFill>
                  <a:srgbClr val="FF0000"/>
                </a:solidFill>
                <a:latin typeface="华文楷体" panose="02010600040101010101" pitchFamily="2" charset="-122"/>
                <a:ea typeface="华文楷体" panose="02010600040101010101" pitchFamily="2" charset="-122"/>
              </a:rPr>
              <a:t>C</a:t>
            </a:r>
            <a:r>
              <a:rPr lang="en-US" altLang="zh-CN" sz="2000" baseline="-25000" smtClean="0">
                <a:solidFill>
                  <a:srgbClr val="FF0000"/>
                </a:solidFill>
                <a:latin typeface="华文楷体" panose="02010600040101010101" pitchFamily="2" charset="-122"/>
                <a:ea typeface="华文楷体" panose="02010600040101010101" pitchFamily="2" charset="-122"/>
              </a:rPr>
              <a:t>T</a:t>
            </a:r>
            <a:r>
              <a:rPr lang="zh-CN" altLang="en-US" sz="2000" smtClean="0">
                <a:solidFill>
                  <a:srgbClr val="FF0000"/>
                </a:solidFill>
                <a:latin typeface="华文楷体" panose="02010600040101010101" pitchFamily="2" charset="-122"/>
                <a:ea typeface="华文楷体" panose="02010600040101010101" pitchFamily="2" charset="-122"/>
              </a:rPr>
              <a:t>的</a:t>
            </a:r>
            <a:r>
              <a:rPr lang="zh-CN" altLang="en-US" sz="2000">
                <a:solidFill>
                  <a:srgbClr val="FF0000"/>
                </a:solidFill>
                <a:latin typeface="华文楷体" panose="02010600040101010101" pitchFamily="2" charset="-122"/>
                <a:ea typeface="华文楷体" panose="02010600040101010101" pitchFamily="2" charset="-122"/>
              </a:rPr>
              <a:t>偏导数 </a:t>
            </a:r>
            <a:r>
              <a:rPr lang="zh-CN" altLang="en-US" sz="2000" smtClean="0">
                <a:solidFill>
                  <a:srgbClr val="FF0000"/>
                </a:solidFill>
                <a:latin typeface="华文楷体" panose="02010600040101010101" pitchFamily="2" charset="-122"/>
                <a:ea typeface="华文楷体" panose="02010600040101010101" pitchFamily="2" charset="-122"/>
              </a:rPr>
              <a:t>时</a:t>
            </a:r>
            <a:r>
              <a:rPr lang="zh-CN" altLang="en-US" sz="2000">
                <a:solidFill>
                  <a:srgbClr val="FF0000"/>
                </a:solidFill>
                <a:latin typeface="华文楷体" panose="02010600040101010101" pitchFamily="2" charset="-122"/>
                <a:ea typeface="华文楷体" panose="02010600040101010101" pitchFamily="2" charset="-122"/>
              </a:rPr>
              <a:t>，先对式 </a:t>
            </a:r>
            <a:r>
              <a:rPr lang="en-US" altLang="zh-CN" sz="2000">
                <a:solidFill>
                  <a:srgbClr val="FF0000"/>
                </a:solidFill>
                <a:latin typeface="华文楷体" panose="02010600040101010101" pitchFamily="2" charset="-122"/>
                <a:ea typeface="华文楷体" panose="02010600040101010101" pitchFamily="2" charset="-122"/>
              </a:rPr>
              <a:t>(4) </a:t>
            </a:r>
            <a:r>
              <a:rPr lang="zh-CN" altLang="en-US" sz="2000">
                <a:solidFill>
                  <a:srgbClr val="FF0000"/>
                </a:solidFill>
                <a:latin typeface="华文楷体" panose="02010600040101010101" pitchFamily="2" charset="-122"/>
                <a:ea typeface="华文楷体" panose="02010600040101010101" pitchFamily="2" charset="-122"/>
              </a:rPr>
              <a:t>求偏导数，然后代入图像实例，并对所有学习</a:t>
            </a:r>
            <a:r>
              <a:rPr lang="zh-CN" altLang="en-US" sz="2000">
                <a:solidFill>
                  <a:srgbClr val="FF0000"/>
                </a:solidFill>
                <a:latin typeface="华文楷体" panose="02010600040101010101" pitchFamily="2" charset="-122"/>
                <a:ea typeface="华文楷体" panose="02010600040101010101" pitchFamily="2" charset="-122"/>
              </a:rPr>
              <a:t>数据</a:t>
            </a:r>
            <a:r>
              <a:rPr lang="zh-CN" altLang="en-US" sz="2000" smtClean="0">
                <a:solidFill>
                  <a:srgbClr val="FF0000"/>
                </a:solidFill>
                <a:latin typeface="华文楷体" panose="02010600040101010101" pitchFamily="2" charset="-122"/>
                <a:ea typeface="华文楷体" panose="02010600040101010101" pitchFamily="2" charset="-122"/>
              </a:rPr>
              <a:t>求和。</a:t>
            </a:r>
            <a:r>
              <a:rPr lang="zh-CN" altLang="en-US" sz="2000">
                <a:solidFill>
                  <a:srgbClr val="002060"/>
                </a:solidFill>
                <a:latin typeface="华文楷体" panose="02010600040101010101" pitchFamily="2" charset="-122"/>
                <a:ea typeface="华文楷体" panose="02010600040101010101" pitchFamily="2" charset="-122"/>
              </a:rPr>
              <a:t>因此</a:t>
            </a:r>
            <a:r>
              <a:rPr lang="zh-CN" altLang="en-US" sz="2000" smtClean="0">
                <a:solidFill>
                  <a:srgbClr val="002060"/>
                </a:solidFill>
                <a:latin typeface="华文楷体" panose="02010600040101010101" pitchFamily="2" charset="-122"/>
                <a:ea typeface="华文楷体" panose="02010600040101010101" pitchFamily="2" charset="-122"/>
              </a:rPr>
              <a:t>，需考虑</a:t>
            </a:r>
            <a:r>
              <a:rPr lang="zh-CN" altLang="en-US" sz="2000">
                <a:solidFill>
                  <a:srgbClr val="002060"/>
                </a:solidFill>
                <a:latin typeface="华文楷体" panose="02010600040101010101" pitchFamily="2" charset="-122"/>
                <a:ea typeface="华文楷体" panose="02010600040101010101" pitchFamily="2" charset="-122"/>
              </a:rPr>
              <a:t>以式 </a:t>
            </a:r>
            <a:r>
              <a:rPr lang="en-US" altLang="zh-CN" sz="2000">
                <a:solidFill>
                  <a:srgbClr val="002060"/>
                </a:solidFill>
                <a:latin typeface="华文楷体" panose="02010600040101010101" pitchFamily="2" charset="-122"/>
                <a:ea typeface="华文楷体" panose="02010600040101010101" pitchFamily="2" charset="-122"/>
              </a:rPr>
              <a:t>(4) </a:t>
            </a:r>
            <a:r>
              <a:rPr lang="zh-CN" altLang="en-US" sz="2000">
                <a:solidFill>
                  <a:srgbClr val="002060"/>
                </a:solidFill>
                <a:latin typeface="华文楷体" panose="02010600040101010101" pitchFamily="2" charset="-122"/>
                <a:ea typeface="华文楷体" panose="02010600040101010101" pitchFamily="2" charset="-122"/>
              </a:rPr>
              <a:t>为对象的</a:t>
            </a:r>
            <a:r>
              <a:rPr lang="zh-CN" altLang="en-US" sz="2000">
                <a:solidFill>
                  <a:srgbClr val="002060"/>
                </a:solidFill>
                <a:latin typeface="华文楷体" panose="02010600040101010101" pitchFamily="2" charset="-122"/>
                <a:ea typeface="华文楷体" panose="02010600040101010101" pitchFamily="2" charset="-122"/>
              </a:rPr>
              <a:t>代价函数</a:t>
            </a:r>
            <a:r>
              <a:rPr lang="zh-CN" altLang="en-US" sz="2000" smtClean="0">
                <a:solidFill>
                  <a:srgbClr val="002060"/>
                </a:solidFill>
                <a:latin typeface="华文楷体" panose="02010600040101010101" pitchFamily="2" charset="-122"/>
                <a:ea typeface="华文楷体" panose="02010600040101010101" pitchFamily="2" charset="-122"/>
              </a:rPr>
              <a:t>的计算</a:t>
            </a:r>
            <a:r>
              <a:rPr lang="zh-CN" altLang="en-US" sz="2000">
                <a:solidFill>
                  <a:srgbClr val="002060"/>
                </a:solidFill>
                <a:latin typeface="华文楷体" panose="02010600040101010101" pitchFamily="2" charset="-122"/>
                <a:ea typeface="华文楷体" panose="02010600040101010101" pitchFamily="2" charset="-122"/>
              </a:rPr>
              <a:t>。 </a:t>
            </a: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2486314" y="2235594"/>
            <a:ext cx="6210838" cy="739204"/>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97985" y="348888"/>
            <a:ext cx="9900582" cy="3323987"/>
          </a:xfrm>
          <a:prstGeom prst="rect">
            <a:avLst/>
          </a:prstGeom>
        </p:spPr>
        <p:txBody>
          <a:bodyPr wrap="square">
            <a:spAutoFit/>
          </a:bodyPr>
          <a:lstStyle/>
          <a:p>
            <a:pPr>
              <a:lnSpc>
                <a:spcPct val="150000"/>
              </a:lnSpc>
            </a:pP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a:solidFill>
                  <a:srgbClr val="005DFF"/>
                </a:solidFill>
                <a:latin typeface="华文楷体" panose="02010600040101010101" pitchFamily="2" charset="-122"/>
                <a:ea typeface="华文楷体" panose="02010600040101010101" pitchFamily="2" charset="-122"/>
              </a:rPr>
              <a:t>例</a:t>
            </a: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求</a:t>
            </a:r>
            <a:r>
              <a:rPr lang="zh-CN" altLang="en-US" sz="2000" b="1">
                <a:solidFill>
                  <a:srgbClr val="005DFF"/>
                </a:solidFill>
                <a:latin typeface="华文楷体" panose="02010600040101010101" pitchFamily="2" charset="-122"/>
                <a:ea typeface="华文楷体" panose="02010600040101010101" pitchFamily="2" charset="-122"/>
              </a:rPr>
              <a:t>式 </a:t>
            </a:r>
            <a:r>
              <a:rPr lang="en-US" altLang="zh-CN" sz="2000" b="1">
                <a:solidFill>
                  <a:srgbClr val="005DFF"/>
                </a:solidFill>
                <a:latin typeface="华文楷体" panose="02010600040101010101" pitchFamily="2" charset="-122"/>
                <a:ea typeface="华文楷体" panose="02010600040101010101" pitchFamily="2" charset="-122"/>
              </a:rPr>
              <a:t>(5) </a:t>
            </a:r>
            <a:r>
              <a:rPr lang="zh-CN" altLang="en-US" sz="2000" b="1">
                <a:solidFill>
                  <a:srgbClr val="005DFF"/>
                </a:solidFill>
                <a:latin typeface="华文楷体" panose="02010600040101010101" pitchFamily="2" charset="-122"/>
                <a:ea typeface="华文楷体" panose="02010600040101010101" pitchFamily="2" charset="-122"/>
              </a:rPr>
              <a:t>右边的梯度</a:t>
            </a:r>
            <a:r>
              <a:rPr lang="zh-CN" altLang="en-US" sz="2000" b="1">
                <a:solidFill>
                  <a:srgbClr val="005DFF"/>
                </a:solidFill>
                <a:latin typeface="华文楷体" panose="02010600040101010101" pitchFamily="2" charset="-122"/>
                <a:ea typeface="华文楷体" panose="02010600040101010101" pitchFamily="2" charset="-122"/>
              </a:rPr>
              <a:t>分量 </a:t>
            </a:r>
            <a:r>
              <a:rPr lang="zh-CN" altLang="en-US" sz="2000" b="1" smtClean="0">
                <a:solidFill>
                  <a:srgbClr val="005DFF"/>
                </a:solidFill>
                <a:latin typeface="华文楷体" panose="02010600040101010101" pitchFamily="2" charset="-122"/>
                <a:ea typeface="华文楷体" panose="02010600040101010101" pitchFamily="2" charset="-122"/>
              </a:rPr>
              <a:t>            时</a:t>
            </a:r>
            <a:r>
              <a:rPr lang="zh-CN" altLang="en-US" sz="2000" b="1">
                <a:solidFill>
                  <a:srgbClr val="005DFF"/>
                </a:solidFill>
                <a:latin typeface="华文楷体" panose="02010600040101010101" pitchFamily="2" charset="-122"/>
                <a:ea typeface="华文楷体" panose="02010600040101010101" pitchFamily="2" charset="-122"/>
              </a:rPr>
              <a:t>，如果先求式 </a:t>
            </a:r>
            <a:r>
              <a:rPr lang="en-US" altLang="zh-CN" sz="2000" b="1">
                <a:solidFill>
                  <a:srgbClr val="005DFF"/>
                </a:solidFill>
                <a:latin typeface="华文楷体" panose="02010600040101010101" pitchFamily="2" charset="-122"/>
                <a:ea typeface="华文楷体" panose="02010600040101010101" pitchFamily="2" charset="-122"/>
              </a:rPr>
              <a:t>(6</a:t>
            </a:r>
            <a:r>
              <a:rPr lang="en-US" altLang="zh-CN" sz="2000" b="1">
                <a:solidFill>
                  <a:srgbClr val="005DFF"/>
                </a:solidFill>
                <a:latin typeface="华文楷体" panose="02010600040101010101" pitchFamily="2" charset="-122"/>
                <a:ea typeface="华文楷体" panose="02010600040101010101" pitchFamily="2" charset="-122"/>
              </a:rPr>
              <a:t>) </a:t>
            </a:r>
            <a:r>
              <a:rPr lang="zh-CN" altLang="en-US" sz="2000" b="1" smtClean="0">
                <a:solidFill>
                  <a:srgbClr val="005DFF"/>
                </a:solidFill>
                <a:latin typeface="华文楷体" panose="02010600040101010101" pitchFamily="2" charset="-122"/>
                <a:ea typeface="华文楷体" panose="02010600040101010101" pitchFamily="2" charset="-122"/>
              </a:rPr>
              <a:t>的</a:t>
            </a:r>
            <a:r>
              <a:rPr lang="en-US" altLang="zh-CN" sz="2000" b="1" smtClean="0">
                <a:solidFill>
                  <a:srgbClr val="005DFF"/>
                </a:solidFill>
                <a:latin typeface="华文楷体" panose="02010600040101010101" pitchFamily="2" charset="-122"/>
                <a:ea typeface="华文楷体" panose="02010600040101010101" pitchFamily="2" charset="-122"/>
              </a:rPr>
              <a:t>C</a:t>
            </a:r>
            <a:r>
              <a:rPr lang="en-US" altLang="zh-CN" sz="2000" b="1" baseline="-25000" smtClean="0">
                <a:solidFill>
                  <a:srgbClr val="005DFF"/>
                </a:solidFill>
                <a:latin typeface="华文楷体" panose="02010600040101010101" pitchFamily="2" charset="-122"/>
                <a:ea typeface="华文楷体" panose="02010600040101010101" pitchFamily="2" charset="-122"/>
              </a:rPr>
              <a:t>T</a:t>
            </a:r>
            <a:r>
              <a:rPr lang="zh-CN" altLang="en-US" sz="2000" b="1" smtClean="0">
                <a:solidFill>
                  <a:srgbClr val="005DFF"/>
                </a:solidFill>
                <a:latin typeface="华文楷体" panose="02010600040101010101" pitchFamily="2" charset="-122"/>
                <a:ea typeface="华文楷体" panose="02010600040101010101" pitchFamily="2" charset="-122"/>
              </a:rPr>
              <a:t>再</a:t>
            </a:r>
            <a:r>
              <a:rPr lang="zh-CN" altLang="en-US" sz="2000" b="1">
                <a:solidFill>
                  <a:srgbClr val="005DFF"/>
                </a:solidFill>
                <a:latin typeface="华文楷体" panose="02010600040101010101" pitchFamily="2" charset="-122"/>
                <a:ea typeface="华文楷体" panose="02010600040101010101" pitchFamily="2" charset="-122"/>
              </a:rPr>
              <a:t>求</a:t>
            </a:r>
            <a:r>
              <a:rPr lang="zh-CN" altLang="en-US" sz="2000" b="1" smtClean="0">
                <a:solidFill>
                  <a:srgbClr val="005DFF"/>
                </a:solidFill>
                <a:latin typeface="华文楷体" panose="02010600040101010101" pitchFamily="2" charset="-122"/>
                <a:ea typeface="华文楷体" panose="02010600040101010101" pitchFamily="2" charset="-122"/>
              </a:rPr>
              <a:t>偏导数</a:t>
            </a:r>
            <a:r>
              <a:rPr lang="zh-CN" altLang="en-US" sz="2000" b="1">
                <a:solidFill>
                  <a:srgbClr val="005DFF"/>
                </a:solidFill>
                <a:latin typeface="华文楷体" panose="02010600040101010101" pitchFamily="2" charset="-122"/>
                <a:ea typeface="华文楷体" panose="02010600040101010101" pitchFamily="2" charset="-122"/>
              </a:rPr>
              <a:t>，就会浪费不少工夫。首先计算式 </a:t>
            </a:r>
            <a:r>
              <a:rPr lang="en-US" altLang="zh-CN" sz="2000" b="1">
                <a:solidFill>
                  <a:srgbClr val="005DFF"/>
                </a:solidFill>
                <a:latin typeface="华文楷体" panose="02010600040101010101" pitchFamily="2" charset="-122"/>
                <a:ea typeface="华文楷体" panose="02010600040101010101" pitchFamily="2" charset="-122"/>
              </a:rPr>
              <a:t>(4) </a:t>
            </a:r>
            <a:r>
              <a:rPr lang="zh-CN" altLang="en-US" sz="2000" b="1">
                <a:solidFill>
                  <a:srgbClr val="005DFF"/>
                </a:solidFill>
                <a:latin typeface="华文楷体" panose="02010600040101010101" pitchFamily="2" charset="-122"/>
                <a:ea typeface="华文楷体" panose="02010600040101010101" pitchFamily="2" charset="-122"/>
              </a:rPr>
              <a:t>的</a:t>
            </a:r>
            <a:r>
              <a:rPr lang="zh-CN" altLang="en-US" sz="2000" b="1">
                <a:solidFill>
                  <a:srgbClr val="005DFF"/>
                </a:solidFill>
                <a:latin typeface="华文楷体" panose="02010600040101010101" pitchFamily="2" charset="-122"/>
                <a:ea typeface="华文楷体" panose="02010600040101010101" pitchFamily="2" charset="-122"/>
              </a:rPr>
              <a:t>平方</a:t>
            </a:r>
            <a:r>
              <a:rPr lang="zh-CN" altLang="en-US" sz="2000" b="1" smtClean="0">
                <a:solidFill>
                  <a:srgbClr val="005DFF"/>
                </a:solidFill>
                <a:latin typeface="华文楷体" panose="02010600040101010101" pitchFamily="2" charset="-122"/>
                <a:ea typeface="华文楷体" panose="02010600040101010101" pitchFamily="2" charset="-122"/>
              </a:rPr>
              <a:t>误差</a:t>
            </a:r>
            <a:r>
              <a:rPr lang="en-US" altLang="zh-CN" sz="2000" b="1" smtClean="0">
                <a:solidFill>
                  <a:srgbClr val="005DFF"/>
                </a:solidFill>
                <a:latin typeface="华文楷体" panose="02010600040101010101" pitchFamily="2" charset="-122"/>
                <a:ea typeface="华文楷体" panose="02010600040101010101" pitchFamily="2" charset="-122"/>
              </a:rPr>
              <a:t>C</a:t>
            </a:r>
            <a:r>
              <a:rPr lang="zh-CN" altLang="en-US" sz="2000" b="1" smtClean="0">
                <a:solidFill>
                  <a:srgbClr val="005DFF"/>
                </a:solidFill>
                <a:latin typeface="华文楷体" panose="02010600040101010101" pitchFamily="2" charset="-122"/>
                <a:ea typeface="华文楷体" panose="02010600040101010101" pitchFamily="2" charset="-122"/>
              </a:rPr>
              <a:t>的</a:t>
            </a:r>
            <a:r>
              <a:rPr lang="zh-CN" altLang="en-US" sz="2000" b="1">
                <a:solidFill>
                  <a:srgbClr val="005DFF"/>
                </a:solidFill>
                <a:latin typeface="华文楷体" panose="02010600040101010101" pitchFamily="2" charset="-122"/>
                <a:ea typeface="华文楷体" panose="02010600040101010101" pitchFamily="2" charset="-122"/>
              </a:rPr>
              <a:t>偏导数</a:t>
            </a:r>
            <a:r>
              <a:rPr lang="zh-CN" altLang="en-US" sz="2000" b="1">
                <a:solidFill>
                  <a:srgbClr val="005DFF"/>
                </a:solidFill>
                <a:latin typeface="华文楷体" panose="02010600040101010101" pitchFamily="2" charset="-122"/>
                <a:ea typeface="华文楷体" panose="02010600040101010101" pitchFamily="2" charset="-122"/>
              </a:rPr>
              <a:t>，</a:t>
            </a:r>
            <a:r>
              <a:rPr lang="zh-CN" altLang="en-US" sz="2000" b="1" smtClean="0">
                <a:solidFill>
                  <a:srgbClr val="005DFF"/>
                </a:solidFill>
                <a:latin typeface="华文楷体" panose="02010600040101010101" pitchFamily="2" charset="-122"/>
                <a:ea typeface="华文楷体" panose="02010600040101010101" pitchFamily="2" charset="-122"/>
              </a:rPr>
              <a:t>然后</a:t>
            </a:r>
            <a:r>
              <a:rPr lang="zh-CN" altLang="en-US" sz="2000" b="1">
                <a:solidFill>
                  <a:srgbClr val="005DFF"/>
                </a:solidFill>
                <a:latin typeface="华文楷体" panose="02010600040101010101" pitchFamily="2" charset="-122"/>
                <a:ea typeface="华文楷体" panose="02010600040101010101" pitchFamily="2" charset="-122"/>
              </a:rPr>
              <a:t>将图像实例代入式中，</a:t>
            </a:r>
            <a:r>
              <a:rPr lang="zh-CN" altLang="en-US" sz="2000" b="1">
                <a:solidFill>
                  <a:srgbClr val="005DFF"/>
                </a:solidFill>
                <a:latin typeface="华文楷体" panose="02010600040101010101" pitchFamily="2" charset="-122"/>
                <a:ea typeface="华文楷体" panose="02010600040101010101" pitchFamily="2" charset="-122"/>
              </a:rPr>
              <a:t>算</a:t>
            </a:r>
            <a:r>
              <a:rPr lang="zh-CN" altLang="en-US" sz="2000" b="1" smtClean="0">
                <a:solidFill>
                  <a:srgbClr val="005DFF"/>
                </a:solidFill>
                <a:latin typeface="华文楷体" panose="02010600040101010101" pitchFamily="2" charset="-122"/>
                <a:ea typeface="华文楷体" panose="02010600040101010101" pitchFamily="2" charset="-122"/>
              </a:rPr>
              <a:t>出</a:t>
            </a: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r>
              <a:rPr lang="zh-CN" altLang="en-US" sz="2000" b="1" smtClean="0">
                <a:solidFill>
                  <a:srgbClr val="005DFF"/>
                </a:solidFill>
                <a:latin typeface="华文楷体" panose="02010600040101010101" pitchFamily="2" charset="-122"/>
                <a:ea typeface="华文楷体" panose="02010600040101010101" pitchFamily="2" charset="-122"/>
              </a:rPr>
              <a:t>［ </a:t>
            </a:r>
            <a:r>
              <a:rPr lang="en-US" altLang="zh-CN" sz="2000" b="1" smtClean="0">
                <a:solidFill>
                  <a:srgbClr val="005DFF"/>
                </a:solidFill>
                <a:latin typeface="华文楷体" panose="02010600040101010101" pitchFamily="2" charset="-122"/>
                <a:ea typeface="华文楷体" panose="02010600040101010101" pitchFamily="2" charset="-122"/>
              </a:rPr>
              <a:t>k=1,2,…</a:t>
            </a:r>
            <a:r>
              <a:rPr lang="zh-CN" altLang="en-US" sz="2000" b="1" smtClean="0">
                <a:solidFill>
                  <a:srgbClr val="005DFF"/>
                </a:solidFill>
                <a:latin typeface="华文楷体" panose="02010600040101010101" pitchFamily="2" charset="-122"/>
                <a:ea typeface="华文楷体" panose="02010600040101010101" pitchFamily="2" charset="-122"/>
              </a:rPr>
              <a:t>（</a:t>
            </a:r>
            <a:r>
              <a:rPr lang="en-US" altLang="zh-CN" sz="2000" b="1">
                <a:solidFill>
                  <a:srgbClr val="005DFF"/>
                </a:solidFill>
                <a:latin typeface="华文楷体" panose="02010600040101010101" pitchFamily="2" charset="-122"/>
                <a:ea typeface="华文楷体" panose="02010600040101010101" pitchFamily="2" charset="-122"/>
              </a:rPr>
              <a:t>96 </a:t>
            </a:r>
            <a:r>
              <a:rPr lang="zh-CN" altLang="en-US" sz="2000" b="1">
                <a:solidFill>
                  <a:srgbClr val="005DFF"/>
                </a:solidFill>
                <a:latin typeface="华文楷体" panose="02010600040101010101" pitchFamily="2" charset="-122"/>
                <a:ea typeface="华文楷体" panose="02010600040101010101" pitchFamily="2" charset="-122"/>
              </a:rPr>
              <a:t>为全部</a:t>
            </a:r>
            <a:r>
              <a:rPr lang="zh-CN" altLang="en-US" sz="2000" b="1">
                <a:solidFill>
                  <a:srgbClr val="005DFF"/>
                </a:solidFill>
                <a:latin typeface="华文楷体" panose="02010600040101010101" pitchFamily="2" charset="-122"/>
                <a:ea typeface="华文楷体" panose="02010600040101010101" pitchFamily="2" charset="-122"/>
              </a:rPr>
              <a:t>图像</a:t>
            </a:r>
            <a:r>
              <a:rPr lang="zh-CN" altLang="en-US" sz="2000" b="1" smtClean="0">
                <a:solidFill>
                  <a:srgbClr val="005DFF"/>
                </a:solidFill>
                <a:latin typeface="华文楷体" panose="02010600040101010101" pitchFamily="2" charset="-122"/>
                <a:ea typeface="华文楷体" panose="02010600040101010101" pitchFamily="2" charset="-122"/>
              </a:rPr>
              <a:t>的数目</a:t>
            </a:r>
            <a:r>
              <a:rPr lang="zh-CN" altLang="en-US" sz="2000" b="1">
                <a:solidFill>
                  <a:srgbClr val="005DFF"/>
                </a:solidFill>
                <a:latin typeface="华文楷体" panose="02010600040101010101" pitchFamily="2" charset="-122"/>
                <a:ea typeface="华文楷体" panose="02010600040101010101" pitchFamily="2" charset="-122"/>
              </a:rPr>
              <a:t>）］，最后对全部数据进行求和就可以了。这样极大地减少</a:t>
            </a:r>
            <a:r>
              <a:rPr lang="zh-CN" altLang="en-US" sz="2000" b="1">
                <a:solidFill>
                  <a:srgbClr val="005DFF"/>
                </a:solidFill>
                <a:latin typeface="华文楷体" panose="02010600040101010101" pitchFamily="2" charset="-122"/>
                <a:ea typeface="华文楷体" panose="02010600040101010101" pitchFamily="2" charset="-122"/>
              </a:rPr>
              <a:t>了</a:t>
            </a:r>
            <a:r>
              <a:rPr lang="zh-CN" altLang="en-US" sz="2000" b="1" smtClean="0">
                <a:solidFill>
                  <a:srgbClr val="005DFF"/>
                </a:solidFill>
                <a:latin typeface="华文楷体" panose="02010600040101010101" pitchFamily="2" charset="-122"/>
                <a:ea typeface="华文楷体" panose="02010600040101010101" pitchFamily="2" charset="-122"/>
              </a:rPr>
              <a:t>偏导数</a:t>
            </a:r>
            <a:r>
              <a:rPr lang="zh-CN" altLang="en-US" sz="2000" b="1">
                <a:solidFill>
                  <a:srgbClr val="005DFF"/>
                </a:solidFill>
                <a:latin typeface="华文楷体" panose="02010600040101010101" pitchFamily="2" charset="-122"/>
                <a:ea typeface="华文楷体" panose="02010600040101010101" pitchFamily="2" charset="-122"/>
              </a:rPr>
              <a:t>的计算次数。 </a:t>
            </a:r>
            <a:endParaRPr lang="en-US" altLang="zh-CN" sz="2000" b="1">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5313999" y="281598"/>
            <a:ext cx="647756" cy="624894"/>
          </a:xfrm>
          <a:prstGeom prst="rect">
            <a:avLst/>
          </a:prstGeom>
        </p:spPr>
      </p:pic>
      <p:pic>
        <p:nvPicPr>
          <p:cNvPr id="6" name="图片 5"/>
          <p:cNvPicPr>
            <a:picLocks noChangeAspect="1"/>
          </p:cNvPicPr>
          <p:nvPr/>
        </p:nvPicPr>
        <p:blipFill>
          <a:blip r:embed="rId2"/>
          <a:stretch>
            <a:fillRect/>
          </a:stretch>
        </p:blipFill>
        <p:spPr>
          <a:xfrm>
            <a:off x="11065735" y="1094206"/>
            <a:ext cx="532832" cy="596050"/>
          </a:xfrm>
          <a:prstGeom prst="rect">
            <a:avLst/>
          </a:prstGeom>
        </p:spPr>
      </p:pic>
      <p:pic>
        <p:nvPicPr>
          <p:cNvPr id="7" name="图片 6"/>
          <p:cNvPicPr>
            <a:picLocks noChangeAspect="1"/>
          </p:cNvPicPr>
          <p:nvPr/>
        </p:nvPicPr>
        <p:blipFill>
          <a:blip r:embed="rId3"/>
          <a:stretch>
            <a:fillRect/>
          </a:stretch>
        </p:blipFill>
        <p:spPr>
          <a:xfrm>
            <a:off x="2414700" y="2456935"/>
            <a:ext cx="7660725" cy="341250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17962" y="320922"/>
            <a:ext cx="9900582" cy="3876675"/>
          </a:xfrm>
          <a:prstGeom prst="rect">
            <a:avLst/>
          </a:prstGeom>
        </p:spPr>
        <p:txBody>
          <a:bodyPr wrap="square">
            <a:spAutoFit/>
          </a:bodyPr>
          <a:lstStyle/>
          <a:p>
            <a:pPr>
              <a:lnSpc>
                <a:spcPct val="15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4.</a:t>
            </a:r>
            <a:r>
              <a:rPr lang="zh-CN" altLang="en-US" sz="2400" b="1" smtClean="0">
                <a:solidFill>
                  <a:srgbClr val="000099"/>
                </a:solidFill>
                <a:latin typeface="华文楷体" panose="02010600040101010101" pitchFamily="2" charset="-122"/>
                <a:ea typeface="华文楷体" panose="02010600040101010101" pitchFamily="2" charset="-122"/>
                <a:sym typeface="+mn-ea"/>
              </a:rPr>
              <a:t>符号     的导入及偏导数的关系</a:t>
            </a:r>
            <a:endParaRPr lang="en-US" altLang="zh-CN"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在误差反向传播法中导入名为神经单元误差的   符号。神经单元误差 有两种：一种是</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的形式，表示卷积层第</a:t>
            </a:r>
            <a:r>
              <a:rPr lang="en-US" altLang="zh-CN" sz="2000" smtClean="0">
                <a:solidFill>
                  <a:srgbClr val="002060"/>
                </a:solidFill>
                <a:latin typeface="华文楷体" panose="02010600040101010101" pitchFamily="2" charset="-122"/>
                <a:ea typeface="华文楷体" panose="02010600040101010101" pitchFamily="2" charset="-122"/>
              </a:rPr>
              <a:t>k</a:t>
            </a:r>
            <a:r>
              <a:rPr lang="zh-CN" altLang="en-US" sz="2000" smtClean="0">
                <a:solidFill>
                  <a:srgbClr val="002060"/>
                </a:solidFill>
                <a:latin typeface="华文楷体" panose="02010600040101010101" pitchFamily="2" charset="-122"/>
                <a:ea typeface="华文楷体" panose="02010600040101010101" pitchFamily="2" charset="-122"/>
              </a:rPr>
              <a:t>个子层的</a:t>
            </a:r>
            <a:r>
              <a:rPr lang="en-US" altLang="zh-CN" sz="2000" smtClean="0">
                <a:solidFill>
                  <a:srgbClr val="002060"/>
                </a:solidFill>
                <a:latin typeface="华文楷体" panose="02010600040101010101" pitchFamily="2" charset="-122"/>
                <a:ea typeface="华文楷体" panose="02010600040101010101" pitchFamily="2" charset="-122"/>
              </a:rPr>
              <a:t>i</a:t>
            </a:r>
            <a:r>
              <a:rPr lang="zh-CN" altLang="en-US" sz="2000" smtClean="0">
                <a:solidFill>
                  <a:srgbClr val="002060"/>
                </a:solidFill>
                <a:latin typeface="华文楷体" panose="02010600040101010101" pitchFamily="2" charset="-122"/>
                <a:ea typeface="华文楷体" panose="02010600040101010101" pitchFamily="2" charset="-122"/>
              </a:rPr>
              <a:t>行</a:t>
            </a:r>
            <a:r>
              <a:rPr lang="en-US" altLang="zh-CN" sz="2000" smtClean="0">
                <a:solidFill>
                  <a:srgbClr val="002060"/>
                </a:solidFill>
                <a:latin typeface="华文楷体" panose="02010600040101010101" pitchFamily="2" charset="-122"/>
                <a:ea typeface="华文楷体" panose="02010600040101010101" pitchFamily="2" charset="-122"/>
              </a:rPr>
              <a:t>j</a:t>
            </a:r>
            <a:r>
              <a:rPr lang="zh-CN" altLang="en-US" sz="2000" smtClean="0">
                <a:solidFill>
                  <a:srgbClr val="002060"/>
                </a:solidFill>
                <a:latin typeface="华文楷体" panose="02010600040101010101" pitchFamily="2" charset="-122"/>
                <a:ea typeface="华文楷体" panose="02010600040101010101" pitchFamily="2" charset="-122"/>
              </a:rPr>
              <a:t>列的神经单元误差；另一种是     的形式，表示输出层第</a:t>
            </a:r>
            <a:r>
              <a:rPr lang="en-US" altLang="zh-CN" sz="2000" smtClean="0">
                <a:solidFill>
                  <a:srgbClr val="002060"/>
                </a:solidFill>
                <a:latin typeface="华文楷体" panose="02010600040101010101" pitchFamily="2" charset="-122"/>
                <a:ea typeface="华文楷体" panose="02010600040101010101" pitchFamily="2" charset="-122"/>
              </a:rPr>
              <a:t>n</a:t>
            </a:r>
            <a:r>
              <a:rPr lang="zh-CN" altLang="en-US" sz="2000" smtClean="0">
                <a:solidFill>
                  <a:srgbClr val="002060"/>
                </a:solidFill>
                <a:latin typeface="华文楷体" panose="02010600040101010101" pitchFamily="2" charset="-122"/>
                <a:ea typeface="华文楷体" panose="02010600040101010101" pitchFamily="2" charset="-122"/>
              </a:rPr>
              <a:t>个神经单元的误差。</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a:solidFill>
                  <a:srgbClr val="002060"/>
                </a:solidFill>
                <a:latin typeface="华文楷体" panose="02010600040101010101" pitchFamily="2" charset="-122"/>
                <a:ea typeface="华文楷体" panose="02010600040101010101" pitchFamily="2" charset="-122"/>
              </a:rPr>
              <a:t>卷积层神经单元误差：</a:t>
            </a:r>
            <a:endParaRPr lang="zh-CN" altLang="en-US"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674620" y="434340"/>
            <a:ext cx="360045" cy="529590"/>
          </a:xfrm>
          <a:prstGeom prst="rect">
            <a:avLst/>
          </a:prstGeom>
        </p:spPr>
      </p:pic>
      <p:pic>
        <p:nvPicPr>
          <p:cNvPr id="4" name="图片 3"/>
          <p:cNvPicPr>
            <a:picLocks noChangeAspect="1"/>
          </p:cNvPicPr>
          <p:nvPr/>
        </p:nvPicPr>
        <p:blipFill>
          <a:blip r:embed="rId2"/>
          <a:stretch>
            <a:fillRect/>
          </a:stretch>
        </p:blipFill>
        <p:spPr>
          <a:xfrm>
            <a:off x="7167245" y="960755"/>
            <a:ext cx="259715" cy="343535"/>
          </a:xfrm>
          <a:prstGeom prst="rect">
            <a:avLst/>
          </a:prstGeom>
        </p:spPr>
      </p:pic>
      <p:pic>
        <p:nvPicPr>
          <p:cNvPr id="3641" name="image922.png"/>
          <p:cNvPicPr>
            <a:picLocks noChangeAspect="1"/>
          </p:cNvPicPr>
          <p:nvPr/>
        </p:nvPicPr>
        <p:blipFill>
          <a:blip r:embed="rId3" cstate="print"/>
          <a:stretch>
            <a:fillRect/>
          </a:stretch>
        </p:blipFill>
        <p:spPr>
          <a:xfrm>
            <a:off x="1837055" y="1502410"/>
            <a:ext cx="378460" cy="378460"/>
          </a:xfrm>
          <a:prstGeom prst="rect">
            <a:avLst/>
          </a:prstGeom>
        </p:spPr>
      </p:pic>
      <p:pic>
        <p:nvPicPr>
          <p:cNvPr id="3643" name="image923.png"/>
          <p:cNvPicPr>
            <a:picLocks noChangeAspect="1"/>
          </p:cNvPicPr>
          <p:nvPr/>
        </p:nvPicPr>
        <p:blipFill>
          <a:blip r:embed="rId4" cstate="print"/>
          <a:stretch>
            <a:fillRect/>
          </a:stretch>
        </p:blipFill>
        <p:spPr>
          <a:xfrm>
            <a:off x="9612630" y="1448435"/>
            <a:ext cx="326390" cy="361315"/>
          </a:xfrm>
          <a:prstGeom prst="rect">
            <a:avLst/>
          </a:prstGeom>
        </p:spPr>
      </p:pic>
      <p:pic>
        <p:nvPicPr>
          <p:cNvPr id="3649" name="image926.png"/>
          <p:cNvPicPr>
            <a:picLocks noChangeAspect="1"/>
          </p:cNvPicPr>
          <p:nvPr/>
        </p:nvPicPr>
        <p:blipFill>
          <a:blip r:embed="rId5" cstate="print"/>
          <a:stretch>
            <a:fillRect/>
          </a:stretch>
        </p:blipFill>
        <p:spPr>
          <a:xfrm>
            <a:off x="1870075" y="3891280"/>
            <a:ext cx="7223125" cy="93853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97985" y="348888"/>
            <a:ext cx="9900582" cy="2399665"/>
          </a:xfrm>
          <a:prstGeom prst="rect">
            <a:avLst/>
          </a:prstGeom>
        </p:spPr>
        <p:txBody>
          <a:bodyPr wrap="square">
            <a:spAutoFit/>
          </a:bodyPr>
          <a:lstStyle/>
          <a:p>
            <a:pPr>
              <a:lnSpc>
                <a:spcPct val="150000"/>
              </a:lnSpc>
            </a:pPr>
            <a:r>
              <a:rPr lang="en-US" altLang="zh-CN" sz="2000" b="1" smtClean="0">
                <a:solidFill>
                  <a:srgbClr val="005DFF"/>
                </a:solidFill>
                <a:latin typeface="华文楷体" panose="02010600040101010101" pitchFamily="2" charset="-122"/>
                <a:ea typeface="华文楷体" panose="02010600040101010101" pitchFamily="2" charset="-122"/>
              </a:rPr>
              <a:t>【</a:t>
            </a:r>
            <a:r>
              <a:rPr lang="zh-CN" altLang="en-US" sz="2000" b="1">
                <a:solidFill>
                  <a:srgbClr val="005DFF"/>
                </a:solidFill>
                <a:latin typeface="华文楷体" panose="02010600040101010101" pitchFamily="2" charset="-122"/>
                <a:ea typeface="华文楷体" panose="02010600040101010101" pitchFamily="2" charset="-122"/>
              </a:rPr>
              <a:t>例</a:t>
            </a:r>
            <a:r>
              <a:rPr lang="en-US" altLang="zh-CN" sz="2000" b="1">
                <a:solidFill>
                  <a:srgbClr val="005DFF"/>
                </a:solidFill>
                <a:latin typeface="华文楷体" panose="02010600040101010101" pitchFamily="2" charset="-122"/>
                <a:ea typeface="华文楷体" panose="02010600040101010101" pitchFamily="2" charset="-122"/>
              </a:rPr>
              <a:t>2</a:t>
            </a:r>
            <a:r>
              <a:rPr lang="en-US" altLang="zh-CN" sz="2000" b="1" smtClean="0">
                <a:solidFill>
                  <a:srgbClr val="005DFF"/>
                </a:solidFill>
                <a:latin typeface="华文楷体" panose="02010600040101010101" pitchFamily="2" charset="-122"/>
                <a:ea typeface="华文楷体" panose="02010600040101010101" pitchFamily="2" charset="-122"/>
              </a:rPr>
              <a:t>】                    （卷积层第 1 个子层的 1 行 1 列的神经单元的误差）</a:t>
            </a: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r>
              <a:rPr lang="zh-CN" altLang="en-US" sz="2000" b="1">
                <a:solidFill>
                  <a:srgbClr val="005DFF"/>
                </a:solidFill>
                <a:latin typeface="华文楷体" panose="02010600040101010101" pitchFamily="2" charset="-122"/>
                <a:ea typeface="华文楷体" panose="02010600040101010101" pitchFamily="2" charset="-122"/>
              </a:rPr>
              <a:t>                                  （输出层第 1 个神经单元的误差）</a:t>
            </a:r>
            <a:endParaRPr lang="zh-CN" altLang="en-US" sz="2000" b="1">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a:solidFill>
                <a:srgbClr val="002060"/>
              </a:solidFill>
              <a:latin typeface="华文楷体" panose="02010600040101010101" pitchFamily="2" charset="-122"/>
              <a:ea typeface="华文楷体" panose="02010600040101010101" pitchFamily="2" charset="-122"/>
            </a:endParaRPr>
          </a:p>
          <a:p>
            <a:pPr>
              <a:lnSpc>
                <a:spcPct val="150000"/>
              </a:lnSpc>
            </a:pPr>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3651" name="image927.png"/>
          <p:cNvPicPr>
            <a:picLocks noChangeAspect="1"/>
          </p:cNvPicPr>
          <p:nvPr/>
        </p:nvPicPr>
        <p:blipFill>
          <a:blip r:embed="rId1" cstate="print"/>
          <a:stretch>
            <a:fillRect/>
          </a:stretch>
        </p:blipFill>
        <p:spPr>
          <a:xfrm>
            <a:off x="2572385" y="349885"/>
            <a:ext cx="1025525" cy="464185"/>
          </a:xfrm>
          <a:prstGeom prst="rect">
            <a:avLst/>
          </a:prstGeom>
        </p:spPr>
      </p:pic>
      <p:pic>
        <p:nvPicPr>
          <p:cNvPr id="3653" name="image928.png"/>
          <p:cNvPicPr>
            <a:picLocks noChangeAspect="1"/>
          </p:cNvPicPr>
          <p:nvPr/>
        </p:nvPicPr>
        <p:blipFill>
          <a:blip r:embed="rId2" cstate="print"/>
          <a:stretch>
            <a:fillRect/>
          </a:stretch>
        </p:blipFill>
        <p:spPr>
          <a:xfrm>
            <a:off x="2635250" y="915035"/>
            <a:ext cx="854075" cy="476885"/>
          </a:xfrm>
          <a:prstGeom prst="rect">
            <a:avLst/>
          </a:prstGeom>
        </p:spPr>
      </p:pic>
      <p:pic>
        <p:nvPicPr>
          <p:cNvPr id="3655" name="image929.jpeg"/>
          <p:cNvPicPr>
            <a:picLocks noChangeAspect="1"/>
          </p:cNvPicPr>
          <p:nvPr/>
        </p:nvPicPr>
        <p:blipFill>
          <a:blip r:embed="rId3" cstate="print"/>
          <a:stretch>
            <a:fillRect/>
          </a:stretch>
        </p:blipFill>
        <p:spPr>
          <a:xfrm>
            <a:off x="2524760" y="1635760"/>
            <a:ext cx="7143750" cy="394398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88688" y="30782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97250" y="182678"/>
            <a:ext cx="9900582" cy="1015663"/>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活跃</a:t>
            </a:r>
            <a:r>
              <a:rPr lang="zh-CN" altLang="en-US" sz="2000">
                <a:solidFill>
                  <a:srgbClr val="002060"/>
                </a:solidFill>
                <a:latin typeface="华文楷体" panose="02010600040101010101" pitchFamily="2" charset="-122"/>
                <a:ea typeface="华文楷体" panose="02010600040101010101" pitchFamily="2" charset="-122"/>
              </a:rPr>
              <a:t>的小恶魔进一步整理自己的兴奋度，将兴奋度集中起来，整理后</a:t>
            </a:r>
            <a:r>
              <a:rPr lang="zh-CN" altLang="en-US" sz="2000" smtClean="0">
                <a:solidFill>
                  <a:srgbClr val="002060"/>
                </a:solidFill>
                <a:latin typeface="华文楷体" panose="02010600040101010101" pitchFamily="2" charset="-122"/>
                <a:ea typeface="华文楷体" panose="02010600040101010101" pitchFamily="2" charset="-122"/>
              </a:rPr>
              <a:t>的兴奋</a:t>
            </a:r>
            <a:r>
              <a:rPr lang="zh-CN" altLang="en-US" sz="2000">
                <a:solidFill>
                  <a:srgbClr val="002060"/>
                </a:solidFill>
                <a:latin typeface="华文楷体" panose="02010600040101010101" pitchFamily="2" charset="-122"/>
                <a:ea typeface="华文楷体" panose="02010600040101010101" pitchFamily="2" charset="-122"/>
              </a:rPr>
              <a:t>度形成了池化层。 </a:t>
            </a:r>
            <a:endParaRPr lang="en-US" altLang="zh-CN" sz="2000" smtClean="0">
              <a:solidFill>
                <a:srgbClr val="002060"/>
              </a:solidFill>
              <a:latin typeface="华文楷体" panose="02010600040101010101" pitchFamily="2" charset="-122"/>
              <a:ea typeface="华文楷体" panose="02010600040101010101" pitchFamily="2" charset="-122"/>
              <a:sym typeface="+mn-ea"/>
            </a:endParaRPr>
          </a:p>
        </p:txBody>
      </p:sp>
      <p:pic>
        <p:nvPicPr>
          <p:cNvPr id="2" name="图片 1"/>
          <p:cNvPicPr>
            <a:picLocks noChangeAspect="1"/>
          </p:cNvPicPr>
          <p:nvPr/>
        </p:nvPicPr>
        <p:blipFill>
          <a:blip r:embed="rId1"/>
          <a:stretch>
            <a:fillRect/>
          </a:stretch>
        </p:blipFill>
        <p:spPr>
          <a:xfrm>
            <a:off x="3251615" y="817832"/>
            <a:ext cx="5545144" cy="5725718"/>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17962" y="320922"/>
            <a:ext cx="9900582" cy="3876675"/>
          </a:xfrm>
          <a:prstGeom prst="rect">
            <a:avLst/>
          </a:prstGeom>
        </p:spPr>
        <p:txBody>
          <a:bodyPr wrap="square">
            <a:spAutoFit/>
          </a:bodyPr>
          <a:lstStyle/>
          <a:p>
            <a:pPr>
              <a:lnSpc>
                <a:spcPct val="15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5.</a:t>
            </a:r>
            <a:r>
              <a:rPr lang="zh-CN" altLang="en-US" sz="2400" b="1" smtClean="0">
                <a:solidFill>
                  <a:srgbClr val="000099"/>
                </a:solidFill>
                <a:latin typeface="华文楷体" panose="02010600040101010101" pitchFamily="2" charset="-122"/>
                <a:ea typeface="华文楷体" panose="02010600040101010101" pitchFamily="2" charset="-122"/>
                <a:sym typeface="+mn-ea"/>
              </a:rPr>
              <a:t>用    表示关于输出层神经单元的梯度分量</a:t>
            </a:r>
            <a:endParaRPr lang="zh-CN" altLang="en-US"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利用式 (3)、式 (7) 和偏导数链式法则，可以进行下面的例 3、例 4的计算。</a:t>
            </a: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zh-CN" altLang="en-US" sz="2000" b="1" smtClean="0">
              <a:solidFill>
                <a:srgbClr val="005DFF"/>
              </a:solidFill>
              <a:latin typeface="华文楷体" panose="02010600040101010101" pitchFamily="2" charset="-122"/>
              <a:ea typeface="华文楷体" panose="02010600040101010101" pitchFamily="2" charset="-122"/>
            </a:endParaRPr>
          </a:p>
          <a:p>
            <a:pPr>
              <a:lnSpc>
                <a:spcPct val="150000"/>
              </a:lnSpc>
            </a:pPr>
            <a:r>
              <a:rPr lang="zh-CN" altLang="en-US" sz="2000" b="1" smtClean="0">
                <a:solidFill>
                  <a:srgbClr val="005DFF"/>
                </a:solidFill>
                <a:latin typeface="华文楷体" panose="02010600040101010101" pitchFamily="2" charset="-122"/>
                <a:ea typeface="华文楷体" panose="02010600040101010101" pitchFamily="2" charset="-122"/>
              </a:rPr>
              <a:t>【</a:t>
            </a:r>
            <a:r>
              <a:rPr lang="en-US" altLang="zh-CN" sz="2000" b="1" smtClean="0">
                <a:solidFill>
                  <a:srgbClr val="005DFF"/>
                </a:solidFill>
                <a:latin typeface="华文楷体" panose="02010600040101010101" pitchFamily="2" charset="-122"/>
                <a:ea typeface="华文楷体" panose="02010600040101010101" pitchFamily="2" charset="-122"/>
                <a:sym typeface="+mn-ea"/>
              </a:rPr>
              <a:t>例3</a:t>
            </a:r>
            <a:r>
              <a:rPr lang="zh-CN" altLang="en-US" sz="2000" b="1" smtClean="0">
                <a:solidFill>
                  <a:srgbClr val="005DFF"/>
                </a:solidFill>
                <a:latin typeface="华文楷体" panose="02010600040101010101" pitchFamily="2" charset="-122"/>
                <a:ea typeface="华文楷体" panose="02010600040101010101" pitchFamily="2" charset="-122"/>
              </a:rPr>
              <a:t>】</a:t>
            </a:r>
            <a:endParaRPr lang="zh-CN" altLang="en-US"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zh-CN" altLang="en-US"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zh-CN" altLang="en-US"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305050" y="422910"/>
            <a:ext cx="360045" cy="529590"/>
          </a:xfrm>
          <a:prstGeom prst="rect">
            <a:avLst/>
          </a:prstGeom>
        </p:spPr>
      </p:pic>
      <p:pic>
        <p:nvPicPr>
          <p:cNvPr id="3663" name="image930.png"/>
          <p:cNvPicPr>
            <a:picLocks noChangeAspect="1"/>
          </p:cNvPicPr>
          <p:nvPr/>
        </p:nvPicPr>
        <p:blipFill>
          <a:blip r:embed="rId2" cstate="print"/>
          <a:stretch>
            <a:fillRect/>
          </a:stretch>
        </p:blipFill>
        <p:spPr>
          <a:xfrm>
            <a:off x="2849880" y="1755775"/>
            <a:ext cx="3629025" cy="701675"/>
          </a:xfrm>
          <a:prstGeom prst="rect">
            <a:avLst/>
          </a:prstGeom>
        </p:spPr>
      </p:pic>
      <p:pic>
        <p:nvPicPr>
          <p:cNvPr id="3667" name="image932.jpeg"/>
          <p:cNvPicPr>
            <a:picLocks noChangeAspect="1"/>
          </p:cNvPicPr>
          <p:nvPr/>
        </p:nvPicPr>
        <p:blipFill>
          <a:blip r:embed="rId3" cstate="print"/>
          <a:stretch>
            <a:fillRect/>
          </a:stretch>
        </p:blipFill>
        <p:spPr>
          <a:xfrm>
            <a:off x="1486535" y="2721610"/>
            <a:ext cx="9449435" cy="277749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05897" y="332352"/>
            <a:ext cx="9900582" cy="2861310"/>
          </a:xfrm>
          <a:prstGeom prst="rect">
            <a:avLst/>
          </a:prstGeom>
        </p:spPr>
        <p:txBody>
          <a:bodyPr wrap="square">
            <a:spAutoFit/>
          </a:bodyPr>
          <a:lstStyle/>
          <a:p>
            <a:pPr>
              <a:lnSpc>
                <a:spcPct val="150000"/>
              </a:lnSpc>
            </a:pPr>
            <a:endParaRPr lang="zh-CN" altLang="en-US" sz="2000" b="1" smtClean="0">
              <a:solidFill>
                <a:srgbClr val="005DFF"/>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b="1" smtClean="0">
                <a:solidFill>
                  <a:srgbClr val="005DFF"/>
                </a:solidFill>
                <a:latin typeface="华文楷体" panose="02010600040101010101" pitchFamily="2" charset="-122"/>
                <a:ea typeface="华文楷体" panose="02010600040101010101" pitchFamily="2" charset="-122"/>
                <a:sym typeface="+mn-ea"/>
              </a:rPr>
              <a:t>【</a:t>
            </a:r>
            <a:r>
              <a:rPr lang="en-US" altLang="zh-CN" sz="2000" b="1" smtClean="0">
                <a:solidFill>
                  <a:srgbClr val="005DFF"/>
                </a:solidFill>
                <a:latin typeface="华文楷体" panose="02010600040101010101" pitchFamily="2" charset="-122"/>
                <a:ea typeface="华文楷体" panose="02010600040101010101" pitchFamily="2" charset="-122"/>
                <a:sym typeface="+mn-ea"/>
              </a:rPr>
              <a:t>例4</a:t>
            </a:r>
            <a:r>
              <a:rPr lang="zh-CN" altLang="en-US" sz="2000" b="1" smtClean="0">
                <a:solidFill>
                  <a:srgbClr val="005DFF"/>
                </a:solidFill>
                <a:latin typeface="华文楷体" panose="02010600040101010101" pitchFamily="2" charset="-122"/>
                <a:ea typeface="华文楷体" panose="02010600040101010101" pitchFamily="2" charset="-122"/>
                <a:sym typeface="+mn-ea"/>
              </a:rPr>
              <a:t>】</a:t>
            </a:r>
            <a:endParaRPr lang="zh-CN" altLang="en-US" sz="2000" b="1" smtClean="0">
              <a:solidFill>
                <a:srgbClr val="005DFF"/>
              </a:solidFill>
              <a:latin typeface="华文楷体" panose="02010600040101010101" pitchFamily="2" charset="-122"/>
              <a:ea typeface="华文楷体" panose="02010600040101010101" pitchFamily="2" charset="-122"/>
              <a:sym typeface="+mn-ea"/>
            </a:endParaRPr>
          </a:p>
          <a:p>
            <a:pPr>
              <a:lnSpc>
                <a:spcPct val="150000"/>
              </a:lnSpc>
            </a:pPr>
            <a:endParaRPr lang="en-US" altLang="zh-CN" sz="2000" b="1" smtClean="0">
              <a:solidFill>
                <a:srgbClr val="005DFF"/>
              </a:solidFill>
              <a:latin typeface="华文楷体" panose="02010600040101010101" pitchFamily="2" charset="-122"/>
              <a:ea typeface="华文楷体" panose="02010600040101010101" pitchFamily="2" charset="-122"/>
            </a:endParaRPr>
          </a:p>
          <a:p>
            <a:pPr algn="l">
              <a:lnSpc>
                <a:spcPct val="150000"/>
              </a:lnSpc>
              <a:buClrTx/>
              <a:buSzTx/>
              <a:buFontTx/>
            </a:pPr>
            <a:r>
              <a:rPr lang="zh-CN" altLang="en-US" sz="2000" smtClean="0">
                <a:solidFill>
                  <a:srgbClr val="002060"/>
                </a:solidFill>
                <a:latin typeface="华文楷体" panose="02010600040101010101" pitchFamily="2" charset="-122"/>
                <a:ea typeface="华文楷体" panose="02010600040101010101" pitchFamily="2" charset="-122"/>
                <a:sym typeface="+mn-ea"/>
              </a:rPr>
              <a:t>     </a:t>
            </a:r>
            <a:r>
              <a:rPr lang="zh-CN" altLang="en-US" sz="2000" smtClean="0">
                <a:solidFill>
                  <a:srgbClr val="002060"/>
                </a:solidFill>
                <a:latin typeface="华文楷体" panose="02010600040101010101" pitchFamily="2" charset="-122"/>
                <a:ea typeface="华文楷体" panose="02010600040101010101" pitchFamily="2" charset="-122"/>
              </a:rPr>
              <a:t>可以将例 3、例 4一般化为如下的式 (8)。n为输出层的神经单元编号，k为池化层的子层编号，i、j为过滤器的行、列编号。</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3665" name="image931.png"/>
          <p:cNvPicPr>
            <a:picLocks noChangeAspect="1"/>
          </p:cNvPicPr>
          <p:nvPr/>
        </p:nvPicPr>
        <p:blipFill>
          <a:blip r:embed="rId1" cstate="print"/>
          <a:stretch>
            <a:fillRect/>
          </a:stretch>
        </p:blipFill>
        <p:spPr>
          <a:xfrm>
            <a:off x="2905125" y="680720"/>
            <a:ext cx="2441575" cy="680720"/>
          </a:xfrm>
          <a:prstGeom prst="rect">
            <a:avLst/>
          </a:prstGeom>
        </p:spPr>
      </p:pic>
      <p:pic>
        <p:nvPicPr>
          <p:cNvPr id="3679" name="image933.png"/>
          <p:cNvPicPr>
            <a:picLocks noChangeAspect="1"/>
          </p:cNvPicPr>
          <p:nvPr/>
        </p:nvPicPr>
        <p:blipFill>
          <a:blip r:embed="rId2" cstate="print"/>
          <a:stretch>
            <a:fillRect/>
          </a:stretch>
        </p:blipFill>
        <p:spPr>
          <a:xfrm>
            <a:off x="2522220" y="3342005"/>
            <a:ext cx="5862320" cy="72453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17962" y="320922"/>
            <a:ext cx="9900582" cy="3415030"/>
          </a:xfrm>
          <a:prstGeom prst="rect">
            <a:avLst/>
          </a:prstGeom>
        </p:spPr>
        <p:txBody>
          <a:bodyPr wrap="square">
            <a:spAutoFit/>
          </a:bodyPr>
          <a:lstStyle/>
          <a:p>
            <a:pPr>
              <a:lnSpc>
                <a:spcPct val="15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6.</a:t>
            </a:r>
            <a:r>
              <a:rPr lang="zh-CN" altLang="en-US" sz="2400" b="1" smtClean="0">
                <a:solidFill>
                  <a:srgbClr val="000099"/>
                </a:solidFill>
                <a:latin typeface="华文楷体" panose="02010600040101010101" pitchFamily="2" charset="-122"/>
                <a:ea typeface="华文楷体" panose="02010600040101010101" pitchFamily="2" charset="-122"/>
                <a:sym typeface="+mn-ea"/>
              </a:rPr>
              <a:t>用    表示关于卷积层神经单元的梯度分量</a:t>
            </a:r>
            <a:endParaRPr lang="zh-CN" altLang="en-US" sz="2400" b="1" smtClean="0">
              <a:solidFill>
                <a:srgbClr val="000099"/>
              </a:solidFill>
              <a:latin typeface="华文楷体" panose="02010600040101010101" pitchFamily="2" charset="-122"/>
              <a:ea typeface="华文楷体" panose="02010600040101010101" pitchFamily="2" charset="-122"/>
              <a:sym typeface="+mn-ea"/>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利用考察关于卷积层神经单元的梯度分量。这里取过滤器分量      的偏导数作为例子。</a:t>
            </a: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1</a:t>
            </a:r>
            <a:r>
              <a:rPr lang="zh-CN" altLang="en-US" sz="2000" smtClean="0">
                <a:solidFill>
                  <a:srgbClr val="002060"/>
                </a:solidFill>
                <a:latin typeface="华文楷体" panose="02010600040101010101" pitchFamily="2" charset="-122"/>
                <a:ea typeface="华文楷体" panose="02010600040101010101" pitchFamily="2" charset="-122"/>
              </a:rPr>
              <a:t>）根据式 </a:t>
            </a:r>
            <a:r>
              <a:rPr lang="en-US" altLang="zh-CN" sz="2000" smtClean="0">
                <a:solidFill>
                  <a:srgbClr val="002060"/>
                </a:solidFill>
                <a:latin typeface="华文楷体" panose="02010600040101010101" pitchFamily="2" charset="-122"/>
                <a:ea typeface="华文楷体" panose="02010600040101010101" pitchFamily="2" charset="-122"/>
              </a:rPr>
              <a:t>1</a:t>
            </a:r>
            <a:r>
              <a:rPr lang="zh-CN" altLang="en-US" sz="2000" smtClean="0">
                <a:solidFill>
                  <a:srgbClr val="002060"/>
                </a:solidFill>
                <a:latin typeface="华文楷体" panose="02010600040101010101" pitchFamily="2" charset="-122"/>
                <a:ea typeface="华文楷体" panose="02010600040101010101" pitchFamily="2" charset="-122"/>
              </a:rPr>
              <a:t>，有</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zh-CN" altLang="en-US"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305050" y="422910"/>
            <a:ext cx="360045" cy="529590"/>
          </a:xfrm>
          <a:prstGeom prst="rect">
            <a:avLst/>
          </a:prstGeom>
        </p:spPr>
      </p:pic>
      <p:pic>
        <p:nvPicPr>
          <p:cNvPr id="3683" name="image934.png"/>
          <p:cNvPicPr>
            <a:picLocks noChangeAspect="1"/>
          </p:cNvPicPr>
          <p:nvPr/>
        </p:nvPicPr>
        <p:blipFill>
          <a:blip r:embed="rId2" cstate="print"/>
          <a:stretch>
            <a:fillRect/>
          </a:stretch>
        </p:blipFill>
        <p:spPr>
          <a:xfrm>
            <a:off x="8726805" y="1003300"/>
            <a:ext cx="412750" cy="336550"/>
          </a:xfrm>
          <a:prstGeom prst="rect">
            <a:avLst/>
          </a:prstGeom>
        </p:spPr>
      </p:pic>
      <p:pic>
        <p:nvPicPr>
          <p:cNvPr id="3685" name="image935.png"/>
          <p:cNvPicPr>
            <a:picLocks noChangeAspect="1"/>
          </p:cNvPicPr>
          <p:nvPr/>
        </p:nvPicPr>
        <p:blipFill>
          <a:blip r:embed="rId3" cstate="print"/>
          <a:stretch>
            <a:fillRect/>
          </a:stretch>
        </p:blipFill>
        <p:spPr>
          <a:xfrm>
            <a:off x="2078990" y="2149475"/>
            <a:ext cx="7622540" cy="306514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17962" y="320922"/>
            <a:ext cx="9900582" cy="4246245"/>
          </a:xfrm>
          <a:prstGeom prst="rect">
            <a:avLst/>
          </a:prstGeom>
        </p:spPr>
        <p:txBody>
          <a:bodyPr wrap="square">
            <a:spAutoFit/>
          </a:bodyPr>
          <a:lstStyle/>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2</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smtClean="0">
                <a:solidFill>
                  <a:srgbClr val="002060"/>
                </a:solidFill>
                <a:latin typeface="华文楷体" panose="02010600040101010101" pitchFamily="2" charset="-122"/>
                <a:ea typeface="华文楷体" panose="02010600040101010101" pitchFamily="2" charset="-122"/>
              </a:rPr>
              <a:t>利用这些式子，可以得到下式。</a:t>
            </a: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3</a:t>
            </a:r>
            <a:r>
              <a:rPr lang="zh-CN" altLang="en-US" sz="2000" smtClean="0">
                <a:solidFill>
                  <a:srgbClr val="002060"/>
                </a:solidFill>
                <a:latin typeface="华文楷体" panose="02010600040101010101" pitchFamily="2" charset="-122"/>
                <a:ea typeface="华文楷体" panose="02010600040101010101" pitchFamily="2" charset="-122"/>
              </a:rPr>
              <a:t>）</a:t>
            </a:r>
            <a:r>
              <a:rPr lang="zh-CN" altLang="en-US" sz="2000" smtClean="0">
                <a:solidFill>
                  <a:srgbClr val="002060"/>
                </a:solidFill>
                <a:latin typeface="华文楷体" panose="02010600040101010101" pitchFamily="2" charset="-122"/>
                <a:ea typeface="华文楷体" panose="02010600040101010101" pitchFamily="2" charset="-122"/>
              </a:rPr>
              <a:t>根据链式法则，有</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3687" name="image936.png"/>
          <p:cNvPicPr>
            <a:picLocks noChangeAspect="1"/>
          </p:cNvPicPr>
          <p:nvPr/>
        </p:nvPicPr>
        <p:blipFill>
          <a:blip r:embed="rId1" cstate="print"/>
          <a:stretch>
            <a:fillRect/>
          </a:stretch>
        </p:blipFill>
        <p:spPr>
          <a:xfrm>
            <a:off x="2001520" y="1628775"/>
            <a:ext cx="7713345" cy="718185"/>
          </a:xfrm>
          <a:prstGeom prst="rect">
            <a:avLst/>
          </a:prstGeom>
        </p:spPr>
      </p:pic>
      <p:pic>
        <p:nvPicPr>
          <p:cNvPr id="3689" name="image937.png"/>
          <p:cNvPicPr>
            <a:picLocks noChangeAspect="1"/>
          </p:cNvPicPr>
          <p:nvPr/>
        </p:nvPicPr>
        <p:blipFill>
          <a:blip r:embed="rId2" cstate="print"/>
          <a:stretch>
            <a:fillRect/>
          </a:stretch>
        </p:blipFill>
        <p:spPr>
          <a:xfrm>
            <a:off x="1709420" y="3475990"/>
            <a:ext cx="9615170" cy="784225"/>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17962" y="320922"/>
            <a:ext cx="9900582" cy="3784600"/>
          </a:xfrm>
          <a:prstGeom prst="rect">
            <a:avLst/>
          </a:prstGeom>
        </p:spPr>
        <p:txBody>
          <a:bodyPr wrap="square">
            <a:spAutoFit/>
          </a:bodyPr>
          <a:lstStyle/>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4</a:t>
            </a:r>
            <a:r>
              <a:rPr lang="zh-CN" altLang="en-US" sz="2000" smtClean="0">
                <a:solidFill>
                  <a:srgbClr val="002060"/>
                </a:solidFill>
                <a:latin typeface="华文楷体" panose="02010600040101010101" pitchFamily="2" charset="-122"/>
                <a:ea typeface="华文楷体" panose="02010600040101010101" pitchFamily="2" charset="-122"/>
              </a:rPr>
              <a:t>）把	神经单元误差的定义式 (7) 和式 (9) 代入式 (10) 中，得到</a:t>
            </a: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3693" name="image938.png"/>
          <p:cNvPicPr>
            <a:picLocks noChangeAspect="1"/>
          </p:cNvPicPr>
          <p:nvPr/>
        </p:nvPicPr>
        <p:blipFill>
          <a:blip r:embed="rId1" cstate="print"/>
          <a:stretch>
            <a:fillRect/>
          </a:stretch>
        </p:blipFill>
        <p:spPr>
          <a:xfrm>
            <a:off x="2153920" y="1424940"/>
            <a:ext cx="7386320" cy="674370"/>
          </a:xfrm>
          <a:prstGeom prst="rect">
            <a:avLst/>
          </a:prstGeom>
        </p:spPr>
      </p:pic>
      <p:pic>
        <p:nvPicPr>
          <p:cNvPr id="3695" name="image939.jpeg"/>
          <p:cNvPicPr>
            <a:picLocks noChangeAspect="1"/>
          </p:cNvPicPr>
          <p:nvPr/>
        </p:nvPicPr>
        <p:blipFill>
          <a:blip r:embed="rId2" cstate="print"/>
          <a:stretch>
            <a:fillRect/>
          </a:stretch>
        </p:blipFill>
        <p:spPr>
          <a:xfrm>
            <a:off x="2334260" y="2091690"/>
            <a:ext cx="7217410" cy="413766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64317" y="447922"/>
            <a:ext cx="9900582" cy="3322955"/>
          </a:xfrm>
          <a:prstGeom prst="rect">
            <a:avLst/>
          </a:prstGeom>
        </p:spPr>
        <p:txBody>
          <a:bodyPr wrap="square">
            <a:spAutoFit/>
          </a:bodyPr>
          <a:lstStyle/>
          <a:p>
            <a:pPr indent="0">
              <a:lnSpc>
                <a:spcPct val="150000"/>
              </a:lnSpc>
              <a:buFont typeface="+mj-ea"/>
              <a:buNone/>
            </a:pPr>
            <a:r>
              <a:rPr lang="zh-CN" altLang="en-US" sz="2000" smtClean="0">
                <a:solidFill>
                  <a:srgbClr val="002060"/>
                </a:solidFill>
                <a:latin typeface="华文楷体" panose="02010600040101010101" pitchFamily="2" charset="-122"/>
                <a:ea typeface="华文楷体" panose="02010600040101010101" pitchFamily="2" charset="-122"/>
              </a:rPr>
              <a:t>将式 (11) 扩展到过滤器的其他分量。设</a:t>
            </a:r>
            <a:r>
              <a:rPr lang="en-US" altLang="zh-CN" sz="2000" smtClean="0">
                <a:solidFill>
                  <a:srgbClr val="002060"/>
                </a:solidFill>
                <a:latin typeface="华文楷体" panose="02010600040101010101" pitchFamily="2" charset="-122"/>
                <a:ea typeface="华文楷体" panose="02010600040101010101" pitchFamily="2" charset="-122"/>
              </a:rPr>
              <a:t>k</a:t>
            </a:r>
            <a:r>
              <a:rPr lang="zh-CN" altLang="en-US" sz="2000" smtClean="0">
                <a:solidFill>
                  <a:srgbClr val="002060"/>
                </a:solidFill>
                <a:latin typeface="华文楷体" panose="02010600040101010101" pitchFamily="2" charset="-122"/>
                <a:ea typeface="华文楷体" panose="02010600040101010101" pitchFamily="2" charset="-122"/>
              </a:rPr>
              <a:t>为过滤器的编号（这里与卷积层的编号相同），</a:t>
            </a:r>
            <a:r>
              <a:rPr lang="en-US" altLang="zh-CN" sz="2000" smtClean="0">
                <a:solidFill>
                  <a:srgbClr val="002060"/>
                </a:solidFill>
                <a:latin typeface="华文楷体" panose="02010600040101010101" pitchFamily="2" charset="-122"/>
                <a:ea typeface="华文楷体" panose="02010600040101010101" pitchFamily="2" charset="-122"/>
              </a:rPr>
              <a:t>i</a:t>
            </a:r>
            <a:r>
              <a:rPr lang="zh-CN" altLang="en-US" sz="2000" smtClean="0">
                <a:solidFill>
                  <a:srgbClr val="002060"/>
                </a:solidFill>
                <a:latin typeface="华文楷体" panose="02010600040101010101" pitchFamily="2" charset="-122"/>
                <a:ea typeface="华文楷体" panose="02010600040101010101" pitchFamily="2" charset="-122"/>
              </a:rPr>
              <a:t>、</a:t>
            </a:r>
            <a:r>
              <a:rPr lang="en-US" altLang="zh-CN" sz="2000" smtClean="0">
                <a:solidFill>
                  <a:srgbClr val="002060"/>
                </a:solidFill>
                <a:latin typeface="华文楷体" panose="02010600040101010101" pitchFamily="2" charset="-122"/>
                <a:ea typeface="华文楷体" panose="02010600040101010101" pitchFamily="2" charset="-122"/>
              </a:rPr>
              <a:t>j</a:t>
            </a:r>
            <a:r>
              <a:rPr lang="zh-CN" altLang="en-US" sz="2000" smtClean="0">
                <a:solidFill>
                  <a:srgbClr val="002060"/>
                </a:solidFill>
                <a:latin typeface="华文楷体" panose="02010600040101010101" pitchFamily="2" charset="-122"/>
                <a:ea typeface="华文楷体" panose="02010600040101010101" pitchFamily="2" charset="-122"/>
              </a:rPr>
              <a:t>为过滤器的行、列编号（</a:t>
            </a:r>
            <a:r>
              <a:rPr lang="en-US" altLang="zh-CN" sz="2000" smtClean="0">
                <a:solidFill>
                  <a:srgbClr val="002060"/>
                </a:solidFill>
                <a:latin typeface="华文楷体" panose="02010600040101010101" pitchFamily="2" charset="-122"/>
                <a:ea typeface="华文楷体" panose="02010600040101010101" pitchFamily="2" charset="-122"/>
              </a:rPr>
              <a:t>i</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j=1,2,3)</a:t>
            </a:r>
            <a:r>
              <a:rPr lang="zh-CN" altLang="en-US" sz="2000" smtClean="0">
                <a:solidFill>
                  <a:srgbClr val="002060"/>
                </a:solidFill>
                <a:latin typeface="华文楷体" panose="02010600040101010101" pitchFamily="2" charset="-122"/>
                <a:ea typeface="华文楷体" panose="02010600040101010101" pitchFamily="2" charset="-122"/>
              </a:rPr>
              <a:t>将上式进行一般化，如下所示。</a:t>
            </a: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b="1" smtClean="0">
              <a:solidFill>
                <a:srgbClr val="005DFF"/>
              </a:solidFill>
              <a:latin typeface="华文楷体" panose="02010600040101010101" pitchFamily="2" charset="-122"/>
              <a:ea typeface="华文楷体" panose="02010600040101010101" pitchFamily="2" charset="-122"/>
            </a:endParaRPr>
          </a:p>
          <a:p>
            <a:pPr algn="l">
              <a:lnSpc>
                <a:spcPct val="150000"/>
              </a:lnSpc>
              <a:buClrTx/>
              <a:buSzTx/>
              <a:buFontTx/>
            </a:pPr>
            <a:r>
              <a:rPr lang="zh-CN" altLang="en-US" sz="2000" smtClean="0">
                <a:solidFill>
                  <a:srgbClr val="002060"/>
                </a:solidFill>
                <a:latin typeface="华文楷体" panose="02010600040101010101" pitchFamily="2" charset="-122"/>
                <a:ea typeface="华文楷体" panose="02010600040101010101" pitchFamily="2" charset="-122"/>
              </a:rPr>
              <a:t>代价函数关于卷积层神经单元的偏置的偏导数可以如下求得:</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4" name="image941.png"/>
          <p:cNvPicPr>
            <a:picLocks noChangeAspect="1"/>
          </p:cNvPicPr>
          <p:nvPr/>
        </p:nvPicPr>
        <p:blipFill>
          <a:blip r:embed="rId1" cstate="print"/>
          <a:stretch>
            <a:fillRect/>
          </a:stretch>
        </p:blipFill>
        <p:spPr>
          <a:xfrm>
            <a:off x="2113280" y="1754505"/>
            <a:ext cx="8356600" cy="737870"/>
          </a:xfrm>
          <a:prstGeom prst="rect">
            <a:avLst/>
          </a:prstGeom>
        </p:spPr>
      </p:pic>
      <p:pic>
        <p:nvPicPr>
          <p:cNvPr id="3709" name="image942.png"/>
          <p:cNvPicPr>
            <a:picLocks noChangeAspect="1"/>
          </p:cNvPicPr>
          <p:nvPr/>
        </p:nvPicPr>
        <p:blipFill>
          <a:blip r:embed="rId2" cstate="print"/>
          <a:stretch>
            <a:fillRect/>
          </a:stretch>
        </p:blipFill>
        <p:spPr>
          <a:xfrm>
            <a:off x="1852930" y="4032885"/>
            <a:ext cx="8740775" cy="1136015"/>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64317" y="447922"/>
            <a:ext cx="9900582" cy="6092825"/>
          </a:xfrm>
          <a:prstGeom prst="rect">
            <a:avLst/>
          </a:prstGeom>
        </p:spPr>
        <p:txBody>
          <a:bodyPr wrap="square">
            <a:spAutoFit/>
          </a:bodyPr>
          <a:lstStyle/>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r>
              <a:rPr lang="zh-CN" altLang="en-US" sz="2000" smtClean="0">
                <a:solidFill>
                  <a:srgbClr val="002060"/>
                </a:solidFill>
                <a:latin typeface="华文楷体" panose="02010600040101010101" pitchFamily="2" charset="-122"/>
                <a:ea typeface="华文楷体" panose="02010600040101010101" pitchFamily="2" charset="-122"/>
              </a:rPr>
              <a:t>     式 (13) 可以如下进行推广，其中</a:t>
            </a:r>
            <a:r>
              <a:rPr lang="en-US" altLang="zh-CN" sz="2000" smtClean="0">
                <a:solidFill>
                  <a:srgbClr val="002060"/>
                </a:solidFill>
                <a:latin typeface="华文楷体" panose="02010600040101010101" pitchFamily="2" charset="-122"/>
                <a:ea typeface="华文楷体" panose="02010600040101010101" pitchFamily="2" charset="-122"/>
              </a:rPr>
              <a:t>k</a:t>
            </a:r>
            <a:r>
              <a:rPr lang="zh-CN" altLang="en-US" sz="2000" smtClean="0">
                <a:solidFill>
                  <a:srgbClr val="002060"/>
                </a:solidFill>
                <a:latin typeface="华文楷体" panose="02010600040101010101" pitchFamily="2" charset="-122"/>
                <a:ea typeface="华文楷体" panose="02010600040101010101" pitchFamily="2" charset="-122"/>
              </a:rPr>
              <a:t>为卷积层的子层编号。简而言之，代价函数关于卷积层神经单元的偏置的偏导数，就是卷积层各个子层的所有神经单元误差的总和。</a:t>
            </a: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smtClean="0">
              <a:solidFill>
                <a:srgbClr val="002060"/>
              </a:solidFill>
              <a:latin typeface="华文楷体" panose="02010600040101010101" pitchFamily="2" charset="-122"/>
              <a:ea typeface="华文楷体" panose="02010600040101010101" pitchFamily="2" charset="-122"/>
            </a:endParaRPr>
          </a:p>
          <a:p>
            <a:pPr indent="0">
              <a:lnSpc>
                <a:spcPct val="150000"/>
              </a:lnSpc>
              <a:buFont typeface="+mj-ea"/>
              <a:buNone/>
            </a:pPr>
            <a:endParaRPr lang="zh-CN" altLang="en-US" sz="2000" b="1" smtClean="0">
              <a:solidFill>
                <a:srgbClr val="005DFF"/>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3711" name="image943.jpeg"/>
          <p:cNvPicPr>
            <a:picLocks noChangeAspect="1"/>
          </p:cNvPicPr>
          <p:nvPr/>
        </p:nvPicPr>
        <p:blipFill>
          <a:blip r:embed="rId1" cstate="print"/>
          <a:stretch>
            <a:fillRect/>
          </a:stretch>
        </p:blipFill>
        <p:spPr>
          <a:xfrm>
            <a:off x="3045460" y="388620"/>
            <a:ext cx="5583555" cy="3304540"/>
          </a:xfrm>
          <a:prstGeom prst="rect">
            <a:avLst/>
          </a:prstGeom>
        </p:spPr>
      </p:pic>
      <p:pic>
        <p:nvPicPr>
          <p:cNvPr id="3715" name="image944.png"/>
          <p:cNvPicPr>
            <a:picLocks noChangeAspect="1"/>
          </p:cNvPicPr>
          <p:nvPr/>
        </p:nvPicPr>
        <p:blipFill>
          <a:blip r:embed="rId2" cstate="print"/>
          <a:stretch>
            <a:fillRect/>
          </a:stretch>
        </p:blipFill>
        <p:spPr>
          <a:xfrm>
            <a:off x="2090420" y="5010150"/>
            <a:ext cx="8665210" cy="694055"/>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17962" y="320922"/>
            <a:ext cx="9900582" cy="4492625"/>
          </a:xfrm>
          <a:prstGeom prst="rect">
            <a:avLst/>
          </a:prstGeom>
        </p:spPr>
        <p:txBody>
          <a:bodyPr wrap="square">
            <a:spAutoFit/>
          </a:bodyPr>
          <a:lstStyle/>
          <a:p>
            <a:pPr>
              <a:lnSpc>
                <a:spcPct val="150000"/>
              </a:lnSpc>
            </a:pPr>
            <a:r>
              <a:rPr lang="en-US" altLang="zh-CN" sz="2400" b="1" smtClean="0">
                <a:solidFill>
                  <a:srgbClr val="000099"/>
                </a:solidFill>
                <a:latin typeface="华文楷体" panose="02010600040101010101" pitchFamily="2" charset="-122"/>
                <a:ea typeface="华文楷体" panose="02010600040101010101" pitchFamily="2" charset="-122"/>
                <a:sym typeface="+mn-ea"/>
              </a:rPr>
              <a:t>7.</a:t>
            </a:r>
            <a:r>
              <a:rPr lang="zh-CN" altLang="en-US" sz="2400" b="1" smtClean="0">
                <a:solidFill>
                  <a:srgbClr val="000099"/>
                </a:solidFill>
                <a:latin typeface="华文楷体" panose="02010600040101010101" pitchFamily="2" charset="-122"/>
                <a:ea typeface="华文楷体" panose="02010600040101010101" pitchFamily="2" charset="-122"/>
                <a:sym typeface="+mn-ea"/>
              </a:rPr>
              <a:t>计算输出层的</a:t>
            </a:r>
            <a:endParaRPr lang="zh-CN" altLang="en-US" sz="2400" b="1" smtClean="0">
              <a:solidFill>
                <a:srgbClr val="000099"/>
              </a:solidFill>
              <a:latin typeface="华文楷体" panose="02010600040101010101" pitchFamily="2" charset="-122"/>
              <a:ea typeface="华文楷体" panose="02010600040101010101" pitchFamily="2" charset="-122"/>
              <a:sym typeface="+mn-ea"/>
            </a:endParaRPr>
          </a:p>
          <a:p>
            <a:pPr fontAlgn="auto">
              <a:lnSpc>
                <a:spcPct val="200000"/>
              </a:lnSpc>
            </a:pPr>
            <a:r>
              <a:rPr lang="zh-CN" altLang="en-US" sz="2000" smtClean="0">
                <a:solidFill>
                  <a:srgbClr val="002060"/>
                </a:solidFill>
                <a:latin typeface="华文楷体" panose="02010600040101010101" pitchFamily="2" charset="-122"/>
                <a:ea typeface="华文楷体" panose="02010600040101010101" pitchFamily="2" charset="-122"/>
              </a:rPr>
              <a:t>      神经单元误差也是利用数列的递推关系式。首先求出输出层的神经单元误差， 接着通过递推关系式反向地求出卷积层的神经单元误差 。</a:t>
            </a:r>
            <a:endParaRPr lang="zh-CN" altLang="en-US" sz="2000" smtClean="0">
              <a:solidFill>
                <a:srgbClr val="002060"/>
              </a:solidFill>
              <a:latin typeface="华文楷体" panose="02010600040101010101" pitchFamily="2" charset="-122"/>
              <a:ea typeface="华文楷体" panose="02010600040101010101" pitchFamily="2" charset="-122"/>
            </a:endParaRPr>
          </a:p>
          <a:p>
            <a:pPr fontAlgn="auto">
              <a:lnSpc>
                <a:spcPct val="200000"/>
              </a:lnSpc>
            </a:pPr>
            <a:r>
              <a:rPr lang="zh-CN" altLang="en-US" sz="2000" smtClean="0">
                <a:solidFill>
                  <a:srgbClr val="002060"/>
                </a:solidFill>
                <a:latin typeface="华文楷体" panose="02010600040101010101" pitchFamily="2" charset="-122"/>
                <a:ea typeface="华文楷体" panose="02010600040101010101" pitchFamily="2" charset="-122"/>
              </a:rPr>
              <a:t>     输出层的神经单元误差   。激活函数为</a:t>
            </a:r>
            <a:r>
              <a:rPr lang="en-US" altLang="zh-CN" sz="2000" smtClean="0">
                <a:solidFill>
                  <a:srgbClr val="002060"/>
                </a:solidFill>
                <a:latin typeface="华文楷体" panose="02010600040101010101" pitchFamily="2" charset="-122"/>
                <a:ea typeface="华文楷体" panose="02010600040101010101" pitchFamily="2" charset="-122"/>
              </a:rPr>
              <a:t>a(z)</a:t>
            </a:r>
            <a:r>
              <a:rPr lang="zh-CN" altLang="en-US" sz="2000" smtClean="0">
                <a:solidFill>
                  <a:srgbClr val="002060"/>
                </a:solidFill>
                <a:latin typeface="华文楷体" panose="02010600040101010101" pitchFamily="2" charset="-122"/>
                <a:ea typeface="华文楷体" panose="02010600040101010101" pitchFamily="2" charset="-122"/>
              </a:rPr>
              <a:t> ，</a:t>
            </a:r>
            <a:r>
              <a:rPr lang="en-US" altLang="zh-CN" sz="2000" smtClean="0">
                <a:solidFill>
                  <a:srgbClr val="002060"/>
                </a:solidFill>
                <a:latin typeface="华文楷体" panose="02010600040101010101" pitchFamily="2" charset="-122"/>
                <a:ea typeface="华文楷体" panose="02010600040101010101" pitchFamily="2" charset="-122"/>
              </a:rPr>
              <a:t>n</a:t>
            </a:r>
            <a:r>
              <a:rPr lang="zh-CN" altLang="en-US" sz="2000" smtClean="0">
                <a:solidFill>
                  <a:srgbClr val="002060"/>
                </a:solidFill>
                <a:latin typeface="华文楷体" panose="02010600040101010101" pitchFamily="2" charset="-122"/>
                <a:ea typeface="华文楷体" panose="02010600040101010101" pitchFamily="2" charset="-122"/>
              </a:rPr>
              <a:t> 为该层的神经单元编号，根据定义式 (7)，有</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b="1" smtClean="0">
              <a:solidFill>
                <a:srgbClr val="005DFF"/>
              </a:solidFill>
              <a:latin typeface="华文楷体" panose="02010600040101010101" pitchFamily="2" charset="-122"/>
              <a:ea typeface="华文楷体" panose="02010600040101010101" pitchFamily="2" charset="-122"/>
            </a:endParaRPr>
          </a:p>
          <a:p>
            <a:pPr>
              <a:lnSpc>
                <a:spcPct val="150000"/>
              </a:lnSpc>
            </a:pPr>
            <a:endParaRPr lang="en-US" altLang="zh-CN" sz="2000" b="1" smtClean="0">
              <a:solidFill>
                <a:srgbClr val="005DFF"/>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b="1">
              <a:solidFill>
                <a:srgbClr val="002060"/>
              </a:solidFill>
              <a:latin typeface="华文楷体" panose="02010600040101010101" pitchFamily="2" charset="-122"/>
              <a:ea typeface="华文楷体" panose="02010600040101010101" pitchFamily="2" charset="-122"/>
            </a:endParaRPr>
          </a:p>
        </p:txBody>
      </p:sp>
      <p:pic>
        <p:nvPicPr>
          <p:cNvPr id="3721" name="image795.png"/>
          <p:cNvPicPr>
            <a:picLocks noChangeAspect="1"/>
          </p:cNvPicPr>
          <p:nvPr/>
        </p:nvPicPr>
        <p:blipFill>
          <a:blip r:embed="rId1" cstate="print"/>
          <a:stretch>
            <a:fillRect/>
          </a:stretch>
        </p:blipFill>
        <p:spPr>
          <a:xfrm>
            <a:off x="3875405" y="612140"/>
            <a:ext cx="146050" cy="219075"/>
          </a:xfrm>
          <a:prstGeom prst="rect">
            <a:avLst/>
          </a:prstGeom>
        </p:spPr>
      </p:pic>
      <p:pic>
        <p:nvPicPr>
          <p:cNvPr id="3" name="image795.png"/>
          <p:cNvPicPr>
            <a:picLocks noChangeAspect="1"/>
          </p:cNvPicPr>
          <p:nvPr/>
        </p:nvPicPr>
        <p:blipFill>
          <a:blip r:embed="rId1" cstate="print"/>
          <a:stretch>
            <a:fillRect/>
          </a:stretch>
        </p:blipFill>
        <p:spPr>
          <a:xfrm>
            <a:off x="4710430" y="2459990"/>
            <a:ext cx="130810" cy="196215"/>
          </a:xfrm>
          <a:prstGeom prst="rect">
            <a:avLst/>
          </a:prstGeom>
        </p:spPr>
      </p:pic>
      <p:pic>
        <p:nvPicPr>
          <p:cNvPr id="3735" name="image945.png"/>
          <p:cNvPicPr>
            <a:picLocks noChangeAspect="1"/>
          </p:cNvPicPr>
          <p:nvPr/>
        </p:nvPicPr>
        <p:blipFill>
          <a:blip r:embed="rId2" cstate="print"/>
          <a:stretch>
            <a:fillRect/>
          </a:stretch>
        </p:blipFill>
        <p:spPr>
          <a:xfrm>
            <a:off x="2246630" y="3815715"/>
            <a:ext cx="7517765" cy="75184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14457" y="309492"/>
            <a:ext cx="9900582" cy="3784600"/>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根据式 (4)，有：</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将式 (16) 代入到式 (15) 中，就得到了输出层的神经单元误差。</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b="1" smtClean="0">
              <a:solidFill>
                <a:srgbClr val="005DFF"/>
              </a:solidFill>
              <a:latin typeface="华文楷体" panose="02010600040101010101" pitchFamily="2" charset="-122"/>
              <a:ea typeface="华文楷体" panose="02010600040101010101" pitchFamily="2" charset="-122"/>
            </a:endParaRPr>
          </a:p>
          <a:p>
            <a:pPr>
              <a:lnSpc>
                <a:spcPct val="150000"/>
              </a:lnSpc>
            </a:pPr>
            <a:r>
              <a:rPr lang="en-US" altLang="zh-CN" sz="2000" b="1" smtClean="0">
                <a:solidFill>
                  <a:srgbClr val="000099"/>
                </a:solidFill>
                <a:latin typeface="华文楷体" panose="02010600040101010101" pitchFamily="2" charset="-122"/>
                <a:ea typeface="华文楷体" panose="02010600040101010101" pitchFamily="2" charset="-122"/>
                <a:sym typeface="+mn-ea"/>
              </a:rPr>
              <a:t>8.</a:t>
            </a:r>
            <a:r>
              <a:rPr lang="zh-CN" altLang="en-US" sz="2000" b="1" smtClean="0">
                <a:solidFill>
                  <a:srgbClr val="000099"/>
                </a:solidFill>
                <a:latin typeface="华文楷体" panose="02010600040101010101" pitchFamily="2" charset="-122"/>
                <a:ea typeface="华文楷体" panose="02010600040101010101" pitchFamily="2" charset="-122"/>
              </a:rPr>
              <a:t>建立关于卷积层神经单元误差    的“反向”递推关系式</a:t>
            </a:r>
            <a:endParaRPr lang="zh-CN" altLang="en-US" sz="2000" b="1" smtClean="0">
              <a:solidFill>
                <a:srgbClr val="000099"/>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先建立“反向”递推关系式。以     为例进行考察。根据偏导数的链式法则，有</a:t>
            </a:r>
            <a:endParaRPr lang="zh-CN" altLang="en-US" sz="2000" smtClean="0">
              <a:solidFill>
                <a:srgbClr val="002060"/>
              </a:solidFill>
              <a:latin typeface="华文楷体" panose="02010600040101010101" pitchFamily="2" charset="-122"/>
              <a:ea typeface="华文楷体" panose="02010600040101010101" pitchFamily="2" charset="-122"/>
            </a:endParaRPr>
          </a:p>
        </p:txBody>
      </p:sp>
      <p:pic>
        <p:nvPicPr>
          <p:cNvPr id="3737" name="image946.png"/>
          <p:cNvPicPr>
            <a:picLocks noChangeAspect="1"/>
          </p:cNvPicPr>
          <p:nvPr/>
        </p:nvPicPr>
        <p:blipFill>
          <a:blip r:embed="rId1" cstate="print"/>
          <a:stretch>
            <a:fillRect/>
          </a:stretch>
        </p:blipFill>
        <p:spPr>
          <a:xfrm>
            <a:off x="2180590" y="1035685"/>
            <a:ext cx="5639435" cy="604520"/>
          </a:xfrm>
          <a:prstGeom prst="rect">
            <a:avLst/>
          </a:prstGeom>
        </p:spPr>
      </p:pic>
      <p:pic>
        <p:nvPicPr>
          <p:cNvPr id="3739" name="image947.png"/>
          <p:cNvPicPr>
            <a:picLocks noChangeAspect="1"/>
          </p:cNvPicPr>
          <p:nvPr/>
        </p:nvPicPr>
        <p:blipFill>
          <a:blip r:embed="rId2" cstate="print"/>
          <a:stretch>
            <a:fillRect/>
          </a:stretch>
        </p:blipFill>
        <p:spPr>
          <a:xfrm>
            <a:off x="2129790" y="2457450"/>
            <a:ext cx="5527040" cy="344805"/>
          </a:xfrm>
          <a:prstGeom prst="rect">
            <a:avLst/>
          </a:prstGeom>
        </p:spPr>
      </p:pic>
      <p:pic>
        <p:nvPicPr>
          <p:cNvPr id="12" name="image795.png"/>
          <p:cNvPicPr>
            <a:picLocks noChangeAspect="1"/>
          </p:cNvPicPr>
          <p:nvPr/>
        </p:nvPicPr>
        <p:blipFill>
          <a:blip r:embed="rId3" cstate="print"/>
          <a:stretch>
            <a:fillRect/>
          </a:stretch>
        </p:blipFill>
        <p:spPr>
          <a:xfrm>
            <a:off x="5284470" y="3256280"/>
            <a:ext cx="145415" cy="218440"/>
          </a:xfrm>
          <a:prstGeom prst="rect">
            <a:avLst/>
          </a:prstGeom>
        </p:spPr>
      </p:pic>
      <p:pic>
        <p:nvPicPr>
          <p:cNvPr id="3745" name="image948.png"/>
          <p:cNvPicPr>
            <a:picLocks noChangeAspect="1"/>
          </p:cNvPicPr>
          <p:nvPr/>
        </p:nvPicPr>
        <p:blipFill>
          <a:blip r:embed="rId4" cstate="print"/>
          <a:stretch>
            <a:fillRect/>
          </a:stretch>
        </p:blipFill>
        <p:spPr>
          <a:xfrm>
            <a:off x="5282565" y="3639820"/>
            <a:ext cx="346075" cy="332105"/>
          </a:xfrm>
          <a:prstGeom prst="rect">
            <a:avLst/>
          </a:prstGeom>
        </p:spPr>
      </p:pic>
      <p:pic>
        <p:nvPicPr>
          <p:cNvPr id="3747" name="image949.png"/>
          <p:cNvPicPr>
            <a:picLocks noChangeAspect="1"/>
          </p:cNvPicPr>
          <p:nvPr/>
        </p:nvPicPr>
        <p:blipFill>
          <a:blip r:embed="rId5" cstate="print"/>
          <a:stretch>
            <a:fillRect/>
          </a:stretch>
        </p:blipFill>
        <p:spPr>
          <a:xfrm>
            <a:off x="1710055" y="4331335"/>
            <a:ext cx="9401810" cy="1265555"/>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2179607" y="4454137"/>
            <a:ext cx="9900582" cy="553085"/>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把式 (18) 中的公因式提取出来，就可以像下面这样进行简化：</a:t>
            </a:r>
            <a:endParaRPr lang="zh-CN" altLang="en-US" sz="2000" smtClean="0">
              <a:solidFill>
                <a:srgbClr val="002060"/>
              </a:solidFill>
              <a:latin typeface="华文楷体" panose="02010600040101010101" pitchFamily="2" charset="-122"/>
              <a:ea typeface="华文楷体" panose="02010600040101010101" pitchFamily="2" charset="-122"/>
            </a:endParaRPr>
          </a:p>
        </p:txBody>
      </p:sp>
      <p:pic>
        <p:nvPicPr>
          <p:cNvPr id="3749" name="image950.jpeg"/>
          <p:cNvPicPr>
            <a:picLocks noChangeAspect="1"/>
          </p:cNvPicPr>
          <p:nvPr>
            <p:custDataLst>
              <p:tags r:id="rId1"/>
            </p:custDataLst>
          </p:nvPr>
        </p:nvPicPr>
        <p:blipFill>
          <a:blip r:embed="rId2" cstate="print"/>
          <a:stretch>
            <a:fillRect/>
          </a:stretch>
        </p:blipFill>
        <p:spPr>
          <a:xfrm>
            <a:off x="2464435" y="302260"/>
            <a:ext cx="6338570" cy="3983355"/>
          </a:xfrm>
          <a:prstGeom prst="rect">
            <a:avLst/>
          </a:prstGeom>
        </p:spPr>
      </p:pic>
      <p:pic>
        <p:nvPicPr>
          <p:cNvPr id="3751" name="image951.png"/>
          <p:cNvPicPr>
            <a:picLocks noChangeAspect="1"/>
          </p:cNvPicPr>
          <p:nvPr/>
        </p:nvPicPr>
        <p:blipFill>
          <a:blip r:embed="rId3" cstate="print"/>
          <a:stretch>
            <a:fillRect/>
          </a:stretch>
        </p:blipFill>
        <p:spPr>
          <a:xfrm>
            <a:off x="1983740" y="5318125"/>
            <a:ext cx="8932545" cy="64389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88688" y="30782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97250" y="182678"/>
            <a:ext cx="9900582" cy="1433341"/>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因此</a:t>
            </a:r>
            <a:r>
              <a:rPr lang="zh-CN" altLang="en-US" sz="2000">
                <a:solidFill>
                  <a:srgbClr val="002060"/>
                </a:solidFill>
                <a:latin typeface="华文楷体" panose="02010600040101010101" pitchFamily="2" charset="-122"/>
                <a:ea typeface="华文楷体" panose="02010600040101010101" pitchFamily="2" charset="-122"/>
              </a:rPr>
              <a:t>，池化层的神经单元中浓缩了作为考察对象的图像中包含了多少</a:t>
            </a:r>
            <a:r>
              <a:rPr lang="zh-CN" altLang="en-US" sz="2000" smtClean="0">
                <a:solidFill>
                  <a:srgbClr val="002060"/>
                </a:solidFill>
                <a:latin typeface="华文楷体" panose="02010600040101010101" pitchFamily="2" charset="-122"/>
                <a:ea typeface="华文楷体" panose="02010600040101010101" pitchFamily="2" charset="-122"/>
              </a:rPr>
              <a:t>小恶魔</a:t>
            </a:r>
            <a:r>
              <a:rPr lang="zh-CN" altLang="en-US" sz="2000">
                <a:solidFill>
                  <a:srgbClr val="002060"/>
                </a:solidFill>
                <a:latin typeface="华文楷体" panose="02010600040101010101" pitchFamily="2" charset="-122"/>
                <a:ea typeface="华文楷体" panose="02010600040101010101" pitchFamily="2" charset="-122"/>
              </a:rPr>
              <a:t>所偏好的模式这一信息</a:t>
            </a:r>
            <a:r>
              <a:rPr lang="zh-CN" altLang="en-US" sz="2000" smtClean="0">
                <a:solidFill>
                  <a:srgbClr val="002060"/>
                </a:solidFill>
                <a:latin typeface="华文楷体" panose="02010600040101010101" pitchFamily="2" charset="-122"/>
                <a:ea typeface="华文楷体" panose="02010600040101010101" pitchFamily="2" charset="-122"/>
              </a:rPr>
              <a:t>。要</a:t>
            </a:r>
            <a:r>
              <a:rPr lang="zh-CN" altLang="en-US" sz="2000">
                <a:solidFill>
                  <a:srgbClr val="002060"/>
                </a:solidFill>
                <a:latin typeface="华文楷体" panose="02010600040101010101" pitchFamily="2" charset="-122"/>
                <a:ea typeface="华文楷体" panose="02010600040101010101" pitchFamily="2" charset="-122"/>
              </a:rPr>
              <a:t>识别数字 </a:t>
            </a:r>
            <a:r>
              <a:rPr lang="en-US" altLang="zh-CN" sz="2000">
                <a:solidFill>
                  <a:srgbClr val="002060"/>
                </a:solidFill>
                <a:latin typeface="华文楷体" panose="02010600040101010101" pitchFamily="2" charset="-122"/>
                <a:ea typeface="华文楷体" panose="02010600040101010101" pitchFamily="2" charset="-122"/>
              </a:rPr>
              <a:t>1</a:t>
            </a:r>
            <a:r>
              <a:rPr lang="zh-CN" altLang="en-US" sz="2000">
                <a:solidFill>
                  <a:srgbClr val="002060"/>
                </a:solidFill>
                <a:latin typeface="华文楷体" panose="02010600040101010101" pitchFamily="2" charset="-122"/>
                <a:ea typeface="华文楷体" panose="02010600040101010101" pitchFamily="2" charset="-122"/>
              </a:rPr>
              <a:t>、</a:t>
            </a:r>
            <a:r>
              <a:rPr lang="en-US" altLang="zh-CN" sz="2000">
                <a:solidFill>
                  <a:srgbClr val="002060"/>
                </a:solidFill>
                <a:latin typeface="华文楷体" panose="02010600040101010101" pitchFamily="2" charset="-122"/>
                <a:ea typeface="华文楷体" panose="02010600040101010101" pitchFamily="2" charset="-122"/>
              </a:rPr>
              <a:t>2</a:t>
            </a:r>
            <a:r>
              <a:rPr lang="zh-CN" altLang="en-US" sz="2000">
                <a:solidFill>
                  <a:srgbClr val="002060"/>
                </a:solidFill>
                <a:latin typeface="华文楷体" panose="02010600040101010101" pitchFamily="2" charset="-122"/>
                <a:ea typeface="华文楷体" panose="02010600040101010101" pitchFamily="2" charset="-122"/>
              </a:rPr>
              <a:t>、</a:t>
            </a:r>
            <a:r>
              <a:rPr lang="en-US" altLang="zh-CN" sz="2000">
                <a:solidFill>
                  <a:srgbClr val="002060"/>
                </a:solidFill>
                <a:latin typeface="华文楷体" panose="02010600040101010101" pitchFamily="2" charset="-122"/>
                <a:ea typeface="华文楷体" panose="02010600040101010101" pitchFamily="2" charset="-122"/>
              </a:rPr>
              <a:t>3</a:t>
            </a:r>
            <a:r>
              <a:rPr lang="zh-CN" altLang="en-US" sz="2000">
                <a:solidFill>
                  <a:srgbClr val="002060"/>
                </a:solidFill>
                <a:latin typeface="华文楷体" panose="02010600040101010101" pitchFamily="2" charset="-122"/>
                <a:ea typeface="华文楷体" panose="02010600040101010101" pitchFamily="2" charset="-122"/>
              </a:rPr>
              <a:t>，就需要让多个小恶魔登场。</a:t>
            </a:r>
            <a:r>
              <a:rPr lang="zh-CN" altLang="en-US" sz="2000" smtClean="0">
                <a:solidFill>
                  <a:srgbClr val="002060"/>
                </a:solidFill>
                <a:latin typeface="华文楷体" panose="02010600040101010101" pitchFamily="2" charset="-122"/>
                <a:ea typeface="华文楷体" panose="02010600040101010101" pitchFamily="2" charset="-122"/>
              </a:rPr>
              <a:t>这里假定</a:t>
            </a:r>
            <a:r>
              <a:rPr lang="zh-CN" altLang="en-US" sz="2000">
                <a:solidFill>
                  <a:srgbClr val="002060"/>
                </a:solidFill>
                <a:latin typeface="华文楷体" panose="02010600040101010101" pitchFamily="2" charset="-122"/>
                <a:ea typeface="华文楷体" panose="02010600040101010101" pitchFamily="2" charset="-122"/>
              </a:rPr>
              <a:t>有 </a:t>
            </a:r>
            <a:r>
              <a:rPr lang="en-US" altLang="zh-CN" sz="2000">
                <a:solidFill>
                  <a:srgbClr val="002060"/>
                </a:solidFill>
                <a:latin typeface="华文楷体" panose="02010600040101010101" pitchFamily="2" charset="-122"/>
                <a:ea typeface="华文楷体" panose="02010600040101010101" pitchFamily="2" charset="-122"/>
              </a:rPr>
              <a:t>3 </a:t>
            </a:r>
            <a:r>
              <a:rPr lang="zh-CN" altLang="en-US" sz="2000">
                <a:solidFill>
                  <a:srgbClr val="002060"/>
                </a:solidFill>
                <a:latin typeface="华文楷体" panose="02010600040101010101" pitchFamily="2" charset="-122"/>
                <a:ea typeface="华文楷体" panose="02010600040101010101" pitchFamily="2" charset="-122"/>
              </a:rPr>
              <a:t>个小恶魔。输出层将这 </a:t>
            </a:r>
            <a:r>
              <a:rPr lang="en-US" altLang="zh-CN" sz="2000">
                <a:solidFill>
                  <a:srgbClr val="002060"/>
                </a:solidFill>
                <a:latin typeface="华文楷体" panose="02010600040101010101" pitchFamily="2" charset="-122"/>
                <a:ea typeface="华文楷体" panose="02010600040101010101" pitchFamily="2" charset="-122"/>
              </a:rPr>
              <a:t>3 </a:t>
            </a:r>
            <a:r>
              <a:rPr lang="zh-CN" altLang="en-US" sz="2000">
                <a:solidFill>
                  <a:srgbClr val="002060"/>
                </a:solidFill>
                <a:latin typeface="华文楷体" panose="02010600040101010101" pitchFamily="2" charset="-122"/>
                <a:ea typeface="华文楷体" panose="02010600040101010101" pitchFamily="2" charset="-122"/>
              </a:rPr>
              <a:t>个小恶魔的报告</a:t>
            </a:r>
            <a:r>
              <a:rPr lang="zh-CN" altLang="en-US" sz="2000" smtClean="0">
                <a:solidFill>
                  <a:srgbClr val="002060"/>
                </a:solidFill>
                <a:latin typeface="华文楷体" panose="02010600040101010101" pitchFamily="2" charset="-122"/>
                <a:ea typeface="华文楷体" panose="02010600040101010101" pitchFamily="2" charset="-122"/>
              </a:rPr>
              <a:t>组合起来</a:t>
            </a:r>
            <a:r>
              <a:rPr lang="zh-CN" altLang="en-US" sz="2000">
                <a:solidFill>
                  <a:srgbClr val="002060"/>
                </a:solidFill>
                <a:latin typeface="华文楷体" panose="02010600040101010101" pitchFamily="2" charset="-122"/>
                <a:ea typeface="华文楷体" panose="02010600040101010101" pitchFamily="2" charset="-122"/>
              </a:rPr>
              <a:t>，得出整个神经网络的判定结果</a:t>
            </a:r>
            <a:r>
              <a:rPr lang="zh-CN" altLang="en-US"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sym typeface="+mn-ea"/>
            </a:endParaRPr>
          </a:p>
        </p:txBody>
      </p:sp>
      <p:pic>
        <p:nvPicPr>
          <p:cNvPr id="3" name="图片 2"/>
          <p:cNvPicPr>
            <a:picLocks noChangeAspect="1"/>
          </p:cNvPicPr>
          <p:nvPr/>
        </p:nvPicPr>
        <p:blipFill>
          <a:blip r:embed="rId1"/>
          <a:stretch>
            <a:fillRect/>
          </a:stretch>
        </p:blipFill>
        <p:spPr>
          <a:xfrm>
            <a:off x="2327582" y="1741162"/>
            <a:ext cx="8020185" cy="4200664"/>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95102" y="690492"/>
            <a:ext cx="9900582" cy="4246245"/>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根据式 (3)，有：</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再根据式 (2)，有：</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根据式 (21) 中的                ，可得</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p:txBody>
      </p:sp>
      <p:pic>
        <p:nvPicPr>
          <p:cNvPr id="3753" name="image952.png"/>
          <p:cNvPicPr>
            <a:picLocks noChangeAspect="1"/>
          </p:cNvPicPr>
          <p:nvPr/>
        </p:nvPicPr>
        <p:blipFill>
          <a:blip r:embed="rId1" cstate="print"/>
          <a:stretch>
            <a:fillRect/>
          </a:stretch>
        </p:blipFill>
        <p:spPr>
          <a:xfrm>
            <a:off x="1800860" y="1421130"/>
            <a:ext cx="6252210" cy="553085"/>
          </a:xfrm>
          <a:prstGeom prst="rect">
            <a:avLst/>
          </a:prstGeom>
        </p:spPr>
      </p:pic>
      <p:pic>
        <p:nvPicPr>
          <p:cNvPr id="3755" name="image953.png"/>
          <p:cNvPicPr>
            <a:picLocks noChangeAspect="1"/>
          </p:cNvPicPr>
          <p:nvPr/>
        </p:nvPicPr>
        <p:blipFill>
          <a:blip r:embed="rId2" cstate="print"/>
          <a:stretch>
            <a:fillRect/>
          </a:stretch>
        </p:blipFill>
        <p:spPr>
          <a:xfrm>
            <a:off x="1761490" y="2769870"/>
            <a:ext cx="6686550" cy="307340"/>
          </a:xfrm>
          <a:prstGeom prst="rect">
            <a:avLst/>
          </a:prstGeom>
        </p:spPr>
      </p:pic>
      <p:pic>
        <p:nvPicPr>
          <p:cNvPr id="3757" name="image954.png"/>
          <p:cNvPicPr>
            <a:picLocks noChangeAspect="1"/>
          </p:cNvPicPr>
          <p:nvPr/>
        </p:nvPicPr>
        <p:blipFill>
          <a:blip r:embed="rId3" cstate="print"/>
          <a:stretch>
            <a:fillRect/>
          </a:stretch>
        </p:blipFill>
        <p:spPr>
          <a:xfrm>
            <a:off x="3575050" y="3613150"/>
            <a:ext cx="1014095" cy="301625"/>
          </a:xfrm>
          <a:prstGeom prst="rect">
            <a:avLst/>
          </a:prstGeom>
        </p:spPr>
      </p:pic>
      <p:pic>
        <p:nvPicPr>
          <p:cNvPr id="3759" name="image955.png"/>
          <p:cNvPicPr>
            <a:picLocks noChangeAspect="1"/>
          </p:cNvPicPr>
          <p:nvPr/>
        </p:nvPicPr>
        <p:blipFill>
          <a:blip r:embed="rId4" cstate="print"/>
          <a:stretch>
            <a:fillRect/>
          </a:stretch>
        </p:blipFill>
        <p:spPr>
          <a:xfrm>
            <a:off x="1778000" y="4330065"/>
            <a:ext cx="2978785" cy="559435"/>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533973" y="839201"/>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695102" y="690492"/>
            <a:ext cx="9900582" cy="5631180"/>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由于       、      、       、      在进行池化时形成一个区块，所以                                           的偏导数可以如下表示。</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由于        也可以记为	    ，把	   的定义式 (7) 以及式 (20) ～ (23) 代入式 (19)，可得：</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上式可以推广如下。</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endParaRPr lang="zh-CN" altLang="en-US" sz="2000" smtClean="0">
              <a:solidFill>
                <a:srgbClr val="002060"/>
              </a:solidFill>
              <a:latin typeface="华文楷体" panose="02010600040101010101" pitchFamily="2" charset="-122"/>
              <a:ea typeface="华文楷体" panose="02010600040101010101" pitchFamily="2" charset="-122"/>
            </a:endParaRPr>
          </a:p>
        </p:txBody>
      </p:sp>
      <p:pic>
        <p:nvPicPr>
          <p:cNvPr id="3761" name="image956.png"/>
          <p:cNvPicPr>
            <a:picLocks noChangeAspect="1"/>
          </p:cNvPicPr>
          <p:nvPr/>
        </p:nvPicPr>
        <p:blipFill>
          <a:blip r:embed="rId1" cstate="print"/>
          <a:stretch>
            <a:fillRect/>
          </a:stretch>
        </p:blipFill>
        <p:spPr>
          <a:xfrm>
            <a:off x="2338070" y="854075"/>
            <a:ext cx="381000" cy="364490"/>
          </a:xfrm>
          <a:prstGeom prst="rect">
            <a:avLst/>
          </a:prstGeom>
        </p:spPr>
      </p:pic>
      <p:pic>
        <p:nvPicPr>
          <p:cNvPr id="3763" name="image859.png"/>
          <p:cNvPicPr>
            <a:picLocks noChangeAspect="1"/>
          </p:cNvPicPr>
          <p:nvPr/>
        </p:nvPicPr>
        <p:blipFill>
          <a:blip r:embed="rId2" cstate="print"/>
          <a:stretch>
            <a:fillRect/>
          </a:stretch>
        </p:blipFill>
        <p:spPr>
          <a:xfrm>
            <a:off x="2963545" y="822960"/>
            <a:ext cx="413385" cy="395605"/>
          </a:xfrm>
          <a:prstGeom prst="rect">
            <a:avLst/>
          </a:prstGeom>
        </p:spPr>
      </p:pic>
      <p:pic>
        <p:nvPicPr>
          <p:cNvPr id="3765" name="image957.png"/>
          <p:cNvPicPr>
            <a:picLocks noChangeAspect="1"/>
          </p:cNvPicPr>
          <p:nvPr/>
        </p:nvPicPr>
        <p:blipFill>
          <a:blip r:embed="rId3" cstate="print"/>
          <a:stretch>
            <a:fillRect/>
          </a:stretch>
        </p:blipFill>
        <p:spPr>
          <a:xfrm>
            <a:off x="3631565" y="807720"/>
            <a:ext cx="438150" cy="419100"/>
          </a:xfrm>
          <a:prstGeom prst="rect">
            <a:avLst/>
          </a:prstGeom>
        </p:spPr>
      </p:pic>
      <p:pic>
        <p:nvPicPr>
          <p:cNvPr id="3767" name="image958.png"/>
          <p:cNvPicPr>
            <a:picLocks noChangeAspect="1"/>
          </p:cNvPicPr>
          <p:nvPr/>
        </p:nvPicPr>
        <p:blipFill>
          <a:blip r:embed="rId4" cstate="print"/>
          <a:stretch>
            <a:fillRect/>
          </a:stretch>
        </p:blipFill>
        <p:spPr>
          <a:xfrm>
            <a:off x="4301490" y="788670"/>
            <a:ext cx="449580" cy="410210"/>
          </a:xfrm>
          <a:prstGeom prst="rect">
            <a:avLst/>
          </a:prstGeom>
        </p:spPr>
      </p:pic>
      <p:pic>
        <p:nvPicPr>
          <p:cNvPr id="3769" name="image959.png"/>
          <p:cNvPicPr>
            <a:picLocks noChangeAspect="1"/>
          </p:cNvPicPr>
          <p:nvPr/>
        </p:nvPicPr>
        <p:blipFill>
          <a:blip r:embed="rId5" cstate="print"/>
          <a:stretch>
            <a:fillRect/>
          </a:stretch>
        </p:blipFill>
        <p:spPr>
          <a:xfrm>
            <a:off x="8682355" y="864235"/>
            <a:ext cx="2872105" cy="367665"/>
          </a:xfrm>
          <a:prstGeom prst="rect">
            <a:avLst/>
          </a:prstGeom>
        </p:spPr>
      </p:pic>
      <p:pic>
        <p:nvPicPr>
          <p:cNvPr id="3771" name="image960.jpeg"/>
          <p:cNvPicPr>
            <a:picLocks noChangeAspect="1"/>
          </p:cNvPicPr>
          <p:nvPr/>
        </p:nvPicPr>
        <p:blipFill>
          <a:blip r:embed="rId6" cstate="print"/>
          <a:stretch>
            <a:fillRect/>
          </a:stretch>
        </p:blipFill>
        <p:spPr>
          <a:xfrm>
            <a:off x="4349115" y="1712595"/>
            <a:ext cx="5438140" cy="680085"/>
          </a:xfrm>
          <a:prstGeom prst="rect">
            <a:avLst/>
          </a:prstGeom>
        </p:spPr>
      </p:pic>
      <p:pic>
        <p:nvPicPr>
          <p:cNvPr id="3777" name="image962.png"/>
          <p:cNvPicPr>
            <a:picLocks noChangeAspect="1"/>
          </p:cNvPicPr>
          <p:nvPr/>
        </p:nvPicPr>
        <p:blipFill>
          <a:blip r:embed="rId7" cstate="print"/>
          <a:stretch>
            <a:fillRect/>
          </a:stretch>
        </p:blipFill>
        <p:spPr>
          <a:xfrm>
            <a:off x="2334895" y="2540635"/>
            <a:ext cx="469265" cy="599440"/>
          </a:xfrm>
          <a:prstGeom prst="rect">
            <a:avLst/>
          </a:prstGeom>
        </p:spPr>
      </p:pic>
      <p:pic>
        <p:nvPicPr>
          <p:cNvPr id="2" name="图片 1"/>
          <p:cNvPicPr>
            <a:picLocks noChangeAspect="1"/>
          </p:cNvPicPr>
          <p:nvPr/>
        </p:nvPicPr>
        <p:blipFill>
          <a:blip r:embed="rId8"/>
          <a:stretch>
            <a:fillRect/>
          </a:stretch>
        </p:blipFill>
        <p:spPr>
          <a:xfrm>
            <a:off x="4085590" y="2683510"/>
            <a:ext cx="736600" cy="438785"/>
          </a:xfrm>
          <a:prstGeom prst="rect">
            <a:avLst/>
          </a:prstGeom>
        </p:spPr>
      </p:pic>
      <p:pic>
        <p:nvPicPr>
          <p:cNvPr id="3721" name="image795.png"/>
          <p:cNvPicPr>
            <a:picLocks noChangeAspect="1"/>
          </p:cNvPicPr>
          <p:nvPr/>
        </p:nvPicPr>
        <p:blipFill>
          <a:blip r:embed="rId9" cstate="print"/>
          <a:stretch>
            <a:fillRect/>
          </a:stretch>
        </p:blipFill>
        <p:spPr>
          <a:xfrm>
            <a:off x="5375910" y="2771140"/>
            <a:ext cx="146050" cy="219075"/>
          </a:xfrm>
          <a:prstGeom prst="rect">
            <a:avLst/>
          </a:prstGeom>
        </p:spPr>
      </p:pic>
      <p:pic>
        <p:nvPicPr>
          <p:cNvPr id="3779" name="image963.jpeg"/>
          <p:cNvPicPr>
            <a:picLocks noChangeAspect="1"/>
          </p:cNvPicPr>
          <p:nvPr/>
        </p:nvPicPr>
        <p:blipFill>
          <a:blip r:embed="rId10" cstate="print"/>
          <a:stretch>
            <a:fillRect/>
          </a:stretch>
        </p:blipFill>
        <p:spPr>
          <a:xfrm>
            <a:off x="4293870" y="3503295"/>
            <a:ext cx="6233160" cy="772160"/>
          </a:xfrm>
          <a:prstGeom prst="rect">
            <a:avLst/>
          </a:prstGeom>
        </p:spPr>
      </p:pic>
      <p:pic>
        <p:nvPicPr>
          <p:cNvPr id="3781" name="image964.jpeg"/>
          <p:cNvPicPr>
            <a:picLocks noChangeAspect="1"/>
          </p:cNvPicPr>
          <p:nvPr/>
        </p:nvPicPr>
        <p:blipFill>
          <a:blip r:embed="rId11" cstate="print"/>
          <a:stretch>
            <a:fillRect/>
          </a:stretch>
        </p:blipFill>
        <p:spPr>
          <a:xfrm>
            <a:off x="3592830" y="5076190"/>
            <a:ext cx="6929120" cy="74676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1753870" y="276860"/>
            <a:ext cx="997267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sz="3600" b="1" smtClean="0">
                <a:solidFill>
                  <a:srgbClr val="CC0000"/>
                </a:solidFill>
                <a:latin typeface="Times New Roman" panose="02020603050405020304" pitchFamily="18" charset="0"/>
                <a:ea typeface="楷体_GB2312" pitchFamily="1" charset="-122"/>
              </a:rPr>
              <a:t>8</a:t>
            </a:r>
            <a:r>
              <a:rPr sz="3600" b="1" smtClean="0">
                <a:solidFill>
                  <a:srgbClr val="CC0000"/>
                </a:solidFill>
                <a:latin typeface="Times New Roman" panose="02020603050405020304" pitchFamily="18" charset="0"/>
                <a:ea typeface="楷体_GB2312" pitchFamily="1" charset="-122"/>
              </a:rPr>
              <a:t>-</a:t>
            </a:r>
            <a:r>
              <a:rPr lang="en-US" sz="3600" b="1" smtClean="0">
                <a:solidFill>
                  <a:srgbClr val="CC0000"/>
                </a:solidFill>
                <a:latin typeface="Times New Roman" panose="02020603050405020304" pitchFamily="18" charset="0"/>
                <a:ea typeface="楷体_GB2312" pitchFamily="1" charset="-122"/>
              </a:rPr>
              <a:t>6用 Excel 体验卷积神经网络的误差反向传播法</a:t>
            </a:r>
            <a:endParaRPr lang="en-US" sz="3600" b="1" smtClean="0">
              <a:solidFill>
                <a:srgbClr val="CC0000"/>
              </a:solidFill>
              <a:latin typeface="Times New Roman" panose="02020603050405020304" pitchFamily="18" charset="0"/>
              <a:ea typeface="楷体_GB2312" pitchFamily="1" charset="-122"/>
            </a:endParaRPr>
          </a:p>
        </p:txBody>
      </p:sp>
      <p:sp>
        <p:nvSpPr>
          <p:cNvPr id="5" name="矩形 4"/>
          <p:cNvSpPr/>
          <p:nvPr/>
        </p:nvSpPr>
        <p:spPr>
          <a:xfrm>
            <a:off x="1778000" y="1188720"/>
            <a:ext cx="8734425" cy="2676525"/>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400" smtClean="0">
                <a:solidFill>
                  <a:srgbClr val="002060"/>
                </a:solidFill>
                <a:latin typeface="华文楷体" panose="02010600040101010101" pitchFamily="2" charset="-122"/>
                <a:ea typeface="华文楷体" panose="02010600040101010101" pitchFamily="2" charset="-122"/>
              </a:rPr>
              <a:t> 利用前面考察过的以下例题，用 Excel 实际地进行计算。</a:t>
            </a:r>
            <a:endParaRPr lang="zh-CN" altLang="en-US" sz="2400" smtClean="0">
              <a:solidFill>
                <a:srgbClr val="002060"/>
              </a:solidFill>
              <a:latin typeface="华文楷体" panose="02010600040101010101" pitchFamily="2" charset="-122"/>
              <a:ea typeface="华文楷体" panose="02010600040101010101" pitchFamily="2" charset="-122"/>
            </a:endParaRPr>
          </a:p>
          <a:p>
            <a:endParaRPr lang="en-US" altLang="zh-CN" sz="24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400" b="1" smtClean="0">
                <a:solidFill>
                  <a:srgbClr val="005DFF"/>
                </a:solidFill>
                <a:latin typeface="华文楷体" panose="02010600040101010101" pitchFamily="2" charset="-122"/>
                <a:ea typeface="华文楷体" panose="02010600040101010101" pitchFamily="2" charset="-122"/>
              </a:rPr>
              <a:t>     </a:t>
            </a:r>
            <a:r>
              <a:rPr lang="en-US" altLang="zh-CN" sz="2400" b="1" smtClean="0">
                <a:solidFill>
                  <a:srgbClr val="005DFF"/>
                </a:solidFill>
                <a:latin typeface="华文楷体" panose="02010600040101010101" pitchFamily="2" charset="-122"/>
                <a:ea typeface="华文楷体" panose="02010600040101010101" pitchFamily="2" charset="-122"/>
              </a:rPr>
              <a:t>【</a:t>
            </a:r>
            <a:r>
              <a:rPr lang="zh-CN" altLang="en-US" sz="2400" b="1" smtClean="0">
                <a:solidFill>
                  <a:srgbClr val="005DFF"/>
                </a:solidFill>
                <a:latin typeface="华文楷体" panose="02010600040101010101" pitchFamily="2" charset="-122"/>
                <a:ea typeface="华文楷体" panose="02010600040101010101" pitchFamily="2" charset="-122"/>
              </a:rPr>
              <a:t>例</a:t>
            </a:r>
            <a:r>
              <a:rPr lang="en-US" altLang="zh-CN" sz="2400" b="1" smtClean="0">
                <a:solidFill>
                  <a:srgbClr val="005DFF"/>
                </a:solidFill>
                <a:latin typeface="华文楷体" panose="02010600040101010101" pitchFamily="2" charset="-122"/>
                <a:ea typeface="华文楷体" panose="02010600040101010101" pitchFamily="2" charset="-122"/>
              </a:rPr>
              <a:t>】对于 8-5 节中考察的卷积神经网络，来确定它的过滤器、权重、偏置的值。学习数据的 96 张图像实例收录在附录B 中。激活函数使用 Sigmoid 函数。</a:t>
            </a:r>
            <a:r>
              <a:rPr lang="zh-CN" altLang="en-US" sz="2400" b="1">
                <a:solidFill>
                  <a:srgbClr val="005DFF"/>
                </a:solidFill>
                <a:latin typeface="华文楷体" panose="02010600040101010101" pitchFamily="2" charset="-122"/>
                <a:ea typeface="华文楷体" panose="02010600040101010101" pitchFamily="2" charset="-122"/>
              </a:rPr>
              <a:t> </a:t>
            </a:r>
            <a:endParaRPr lang="zh-CN" altLang="en-US" sz="2400" b="1">
              <a:solidFill>
                <a:srgbClr val="005DFF"/>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24355" y="923290"/>
            <a:ext cx="8734425" cy="1568450"/>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400" smtClean="0">
                <a:solidFill>
                  <a:srgbClr val="002060"/>
                </a:solidFill>
                <a:latin typeface="华文楷体" panose="02010600040101010101" pitchFamily="2" charset="-122"/>
                <a:ea typeface="华文楷体" panose="02010600040101010101" pitchFamily="2" charset="-122"/>
              </a:rPr>
              <a:t>① 读入学习用的图像数据</a:t>
            </a:r>
            <a:endParaRPr lang="zh-CN" altLang="en-US" sz="24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400" smtClean="0">
                <a:solidFill>
                  <a:srgbClr val="002060"/>
                </a:solidFill>
                <a:latin typeface="华文楷体" panose="02010600040101010101" pitchFamily="2" charset="-122"/>
                <a:ea typeface="华文楷体" panose="02010600040101010101" pitchFamily="2" charset="-122"/>
              </a:rPr>
              <a:t>  </a:t>
            </a:r>
            <a:r>
              <a:rPr lang="zh-CN" altLang="en-US" sz="2000" smtClean="0">
                <a:solidFill>
                  <a:srgbClr val="002060"/>
                </a:solidFill>
                <a:latin typeface="华文楷体" panose="02010600040101010101" pitchFamily="2" charset="-122"/>
                <a:ea typeface="华文楷体" panose="02010600040101010101" pitchFamily="2" charset="-122"/>
              </a:rPr>
              <a:t> 为了让卷积神经网络进行学习，需要用到学习数据。</a:t>
            </a:r>
            <a:endParaRPr lang="zh-CN" altLang="en-US" sz="2400" smtClean="0">
              <a:solidFill>
                <a:srgbClr val="002060"/>
              </a:solidFill>
              <a:latin typeface="华文楷体" panose="02010600040101010101" pitchFamily="2" charset="-122"/>
              <a:ea typeface="华文楷体" panose="02010600040101010101" pitchFamily="2" charset="-122"/>
            </a:endParaRPr>
          </a:p>
          <a:p>
            <a:endParaRPr lang="zh-CN" altLang="en-US" sz="2400" b="1" smtClean="0">
              <a:solidFill>
                <a:srgbClr val="005DFF"/>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011045" y="2526030"/>
            <a:ext cx="7378700" cy="1873885"/>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39925" y="196215"/>
            <a:ext cx="9923145" cy="1198880"/>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400" smtClean="0">
                <a:solidFill>
                  <a:srgbClr val="002060"/>
                </a:solidFill>
                <a:latin typeface="华文楷体" panose="02010600040101010101" pitchFamily="2" charset="-122"/>
                <a:ea typeface="华文楷体" panose="02010600040101010101" pitchFamily="2" charset="-122"/>
              </a:rPr>
              <a:t>② 设置过滤器分量、权重和偏置的初始值</a:t>
            </a:r>
            <a:endParaRPr lang="zh-CN" altLang="en-US" sz="24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400" smtClean="0">
                <a:solidFill>
                  <a:srgbClr val="002060"/>
                </a:solidFill>
                <a:latin typeface="华文楷体" panose="02010600040101010101" pitchFamily="2" charset="-122"/>
                <a:ea typeface="华文楷体" panose="02010600040101010101" pitchFamily="2" charset="-122"/>
              </a:rPr>
              <a:t>   </a:t>
            </a:r>
            <a:r>
              <a:rPr lang="zh-CN" altLang="en-US" sz="2000" smtClean="0">
                <a:solidFill>
                  <a:srgbClr val="002060"/>
                </a:solidFill>
                <a:latin typeface="华文楷体" panose="02010600040101010101" pitchFamily="2" charset="-122"/>
                <a:ea typeface="华文楷体" panose="02010600040101010101" pitchFamily="2" charset="-122"/>
              </a:rPr>
              <a:t>利用正态分布随机数（2-1 节）来设置初始值和利用小的正数作为学习率。</a:t>
            </a:r>
            <a:endParaRPr lang="zh-CN" altLang="en-US" sz="2000" b="1" smtClean="0">
              <a:solidFill>
                <a:srgbClr val="002060"/>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4716145" y="1312545"/>
            <a:ext cx="2957195" cy="5139690"/>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39925" y="80645"/>
            <a:ext cx="9923145" cy="1660525"/>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400" smtClean="0">
                <a:solidFill>
                  <a:srgbClr val="002060"/>
                </a:solidFill>
                <a:latin typeface="华文楷体" panose="02010600040101010101" pitchFamily="2" charset="-122"/>
                <a:ea typeface="华文楷体" panose="02010600040101010101" pitchFamily="2" charset="-122"/>
              </a:rPr>
              <a:t>③ 算出神经单元的输出值以及平方误差 </a:t>
            </a:r>
            <a:r>
              <a:rPr lang="en-US" altLang="zh-CN" sz="2400" smtClean="0">
                <a:solidFill>
                  <a:srgbClr val="002060"/>
                </a:solidFill>
                <a:latin typeface="华文楷体" panose="02010600040101010101" pitchFamily="2" charset="-122"/>
                <a:ea typeface="华文楷体" panose="02010600040101010101" pitchFamily="2" charset="-122"/>
              </a:rPr>
              <a:t>C</a:t>
            </a:r>
            <a:endParaRPr lang="en-US" altLang="zh-CN" sz="24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对于第 1 张图像，利用当前给出的过滤器分量、权重和偏置的值来求出各个神经单元的加权输入、激活函数的值以及平方误差。</a:t>
            </a:r>
            <a:r>
              <a:rPr lang="zh-CN" altLang="en-US" sz="2400" smtClean="0">
                <a:solidFill>
                  <a:srgbClr val="002060"/>
                </a:solidFill>
                <a:latin typeface="华文楷体" panose="02010600040101010101" pitchFamily="2" charset="-122"/>
                <a:ea typeface="华文楷体" panose="02010600040101010101" pitchFamily="2" charset="-122"/>
              </a:rPr>
              <a:t>  </a:t>
            </a:r>
            <a:endParaRPr lang="zh-CN" altLang="en-US" sz="2400" b="1" smtClean="0">
              <a:solidFill>
                <a:srgbClr val="002060"/>
              </a:solidFill>
              <a:latin typeface="华文楷体" panose="02010600040101010101" pitchFamily="2" charset="-122"/>
              <a:ea typeface="华文楷体" panose="02010600040101010101" pitchFamily="2" charset="-122"/>
            </a:endParaRPr>
          </a:p>
        </p:txBody>
      </p:sp>
      <p:pic>
        <p:nvPicPr>
          <p:cNvPr id="3841" name="image976.jpeg"/>
          <p:cNvPicPr>
            <a:picLocks noChangeAspect="1"/>
          </p:cNvPicPr>
          <p:nvPr/>
        </p:nvPicPr>
        <p:blipFill>
          <a:blip r:embed="rId1" cstate="print"/>
          <a:stretch>
            <a:fillRect/>
          </a:stretch>
        </p:blipFill>
        <p:spPr>
          <a:xfrm>
            <a:off x="3858260" y="1711325"/>
            <a:ext cx="3712845" cy="4727575"/>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93570" y="462280"/>
            <a:ext cx="9923145" cy="1660525"/>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r>
              <a:rPr sz="2400" smtClean="0">
                <a:solidFill>
                  <a:srgbClr val="002060"/>
                </a:solidFill>
                <a:latin typeface="华文楷体" panose="02010600040101010101" pitchFamily="2" charset="-122"/>
                <a:ea typeface="华文楷体" panose="02010600040101010101" pitchFamily="2" charset="-122"/>
              </a:rPr>
              <a:t>④ 根据误差反向传播法计算各层的神经单元误差</a:t>
            </a:r>
            <a:endParaRPr sz="24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计算输出层的神经单元误差 。接着，根据“反向”递推关系式计算卷积层神经单元误差。</a:t>
            </a:r>
            <a:r>
              <a:rPr lang="zh-CN" altLang="en-US" sz="2400" smtClean="0">
                <a:solidFill>
                  <a:srgbClr val="002060"/>
                </a:solidFill>
                <a:latin typeface="华文楷体" panose="02010600040101010101" pitchFamily="2" charset="-122"/>
                <a:ea typeface="华文楷体" panose="02010600040101010101" pitchFamily="2" charset="-122"/>
              </a:rPr>
              <a:t> </a:t>
            </a:r>
            <a:endParaRPr lang="zh-CN" altLang="en-US" sz="2400" b="1"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3166110" y="2067560"/>
            <a:ext cx="5941060" cy="3463925"/>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70710" y="254635"/>
            <a:ext cx="9923145" cy="1198880"/>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r>
              <a:rPr sz="2400" smtClean="0">
                <a:solidFill>
                  <a:srgbClr val="002060"/>
                </a:solidFill>
                <a:latin typeface="华文楷体" panose="02010600040101010101" pitchFamily="2" charset="-122"/>
                <a:ea typeface="华文楷体" panose="02010600040101010101" pitchFamily="2" charset="-122"/>
              </a:rPr>
              <a:t>⑤ 根据神经单元误差计算平方误差</a:t>
            </a:r>
            <a:r>
              <a:rPr lang="en-US" sz="2400" smtClean="0">
                <a:solidFill>
                  <a:srgbClr val="002060"/>
                </a:solidFill>
                <a:latin typeface="华文楷体" panose="02010600040101010101" pitchFamily="2" charset="-122"/>
                <a:ea typeface="华文楷体" panose="02010600040101010101" pitchFamily="2" charset="-122"/>
              </a:rPr>
              <a:t>C</a:t>
            </a:r>
            <a:r>
              <a:rPr sz="2400" smtClean="0">
                <a:solidFill>
                  <a:srgbClr val="002060"/>
                </a:solidFill>
                <a:latin typeface="华文楷体" panose="02010600040101010101" pitchFamily="2" charset="-122"/>
                <a:ea typeface="华文楷体" panose="02010600040101010101" pitchFamily="2" charset="-122"/>
              </a:rPr>
              <a:t>的偏导数</a:t>
            </a:r>
            <a:r>
              <a:rPr lang="zh-CN" altLang="en-US" sz="2000" smtClean="0">
                <a:solidFill>
                  <a:srgbClr val="002060"/>
                </a:solidFill>
                <a:latin typeface="华文楷体" panose="02010600040101010101" pitchFamily="2" charset="-122"/>
                <a:ea typeface="华文楷体" panose="02010600040101010101" pitchFamily="2" charset="-122"/>
              </a:rPr>
              <a:t>       </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根据步骤④中求出的神经单元误差，计算平方误差</a:t>
            </a:r>
            <a:r>
              <a:rPr lang="en-US" altLang="zh-CN" sz="2000" smtClean="0">
                <a:solidFill>
                  <a:srgbClr val="002060"/>
                </a:solidFill>
                <a:latin typeface="华文楷体" panose="02010600040101010101" pitchFamily="2" charset="-122"/>
                <a:ea typeface="华文楷体" panose="02010600040101010101" pitchFamily="2" charset="-122"/>
              </a:rPr>
              <a:t>C</a:t>
            </a:r>
            <a:r>
              <a:rPr lang="zh-CN" altLang="en-US" sz="2000" smtClean="0">
                <a:solidFill>
                  <a:srgbClr val="002060"/>
                </a:solidFill>
                <a:latin typeface="华文楷体" panose="02010600040101010101" pitchFamily="2" charset="-122"/>
                <a:ea typeface="华文楷体" panose="02010600040101010101" pitchFamily="2" charset="-122"/>
              </a:rPr>
              <a:t>关于过滤器、权重和偏置的偏导数。</a:t>
            </a:r>
            <a:r>
              <a:rPr lang="zh-CN" altLang="en-US" sz="2400" smtClean="0">
                <a:solidFill>
                  <a:srgbClr val="002060"/>
                </a:solidFill>
                <a:latin typeface="华文楷体" panose="02010600040101010101" pitchFamily="2" charset="-122"/>
                <a:ea typeface="华文楷体" panose="02010600040101010101" pitchFamily="2" charset="-122"/>
              </a:rPr>
              <a:t> </a:t>
            </a:r>
            <a:endParaRPr lang="zh-CN" altLang="en-US" sz="2400" b="1" smtClean="0">
              <a:solidFill>
                <a:srgbClr val="00206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4534535" y="1363980"/>
            <a:ext cx="2637790" cy="510222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36420" y="358140"/>
            <a:ext cx="9923145" cy="1014730"/>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对 96 张图像复制完毕之后，将平方误差</a:t>
            </a:r>
            <a:r>
              <a:rPr lang="en-US" altLang="zh-CN" sz="2000" smtClean="0">
                <a:solidFill>
                  <a:srgbClr val="002060"/>
                </a:solidFill>
                <a:latin typeface="华文楷体" panose="02010600040101010101" pitchFamily="2" charset="-122"/>
                <a:ea typeface="华文楷体" panose="02010600040101010101" pitchFamily="2" charset="-122"/>
              </a:rPr>
              <a:t>C</a:t>
            </a:r>
            <a:r>
              <a:rPr lang="zh-CN" altLang="en-US" sz="2000" smtClean="0">
                <a:solidFill>
                  <a:srgbClr val="002060"/>
                </a:solidFill>
                <a:latin typeface="华文楷体" panose="02010600040101010101" pitchFamily="2" charset="-122"/>
                <a:ea typeface="华文楷体" panose="02010600040101010101" pitchFamily="2" charset="-122"/>
              </a:rPr>
              <a:t>，以及步骤⑤中求得的平方误差</a:t>
            </a:r>
            <a:r>
              <a:rPr lang="en-US" altLang="zh-CN" sz="2000" smtClean="0">
                <a:solidFill>
                  <a:srgbClr val="002060"/>
                </a:solidFill>
                <a:latin typeface="华文楷体" panose="02010600040101010101" pitchFamily="2" charset="-122"/>
                <a:ea typeface="华文楷体" panose="02010600040101010101" pitchFamily="2" charset="-122"/>
              </a:rPr>
              <a:t>C</a:t>
            </a:r>
            <a:r>
              <a:rPr lang="zh-CN" altLang="en-US" sz="2000" smtClean="0">
                <a:solidFill>
                  <a:srgbClr val="002060"/>
                </a:solidFill>
                <a:latin typeface="华文楷体" panose="02010600040101010101" pitchFamily="2" charset="-122"/>
                <a:ea typeface="华文楷体" panose="02010600040101010101" pitchFamily="2" charset="-122"/>
              </a:rPr>
              <a:t>关于参数的偏导数加起来，这样就算出了代价函数的值和梯度</a:t>
            </a:r>
            <a:r>
              <a:rPr lang="en-US" altLang="zh-CN" sz="2000" smtClean="0">
                <a:solidFill>
                  <a:srgbClr val="002060"/>
                </a:solidFill>
                <a:latin typeface="华文楷体" panose="02010600040101010101" pitchFamily="2" charset="-122"/>
                <a:ea typeface="华文楷体" panose="02010600040101010101" pitchFamily="2" charset="-122"/>
              </a:rPr>
              <a:t>.</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pic>
        <p:nvPicPr>
          <p:cNvPr id="3869" name="image979.jpeg"/>
          <p:cNvPicPr>
            <a:picLocks noChangeAspect="1"/>
          </p:cNvPicPr>
          <p:nvPr/>
        </p:nvPicPr>
        <p:blipFill>
          <a:blip r:embed="rId1" cstate="print"/>
          <a:stretch>
            <a:fillRect/>
          </a:stretch>
        </p:blipFill>
        <p:spPr>
          <a:xfrm>
            <a:off x="3885565" y="1268730"/>
            <a:ext cx="4052570" cy="4890770"/>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635" y="81280"/>
            <a:ext cx="9923145" cy="1660525"/>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r>
              <a:rPr sz="2400" smtClean="0">
                <a:solidFill>
                  <a:srgbClr val="002060"/>
                </a:solidFill>
                <a:latin typeface="华文楷体" panose="02010600040101010101" pitchFamily="2" charset="-122"/>
                <a:ea typeface="华文楷体" panose="02010600040101010101" pitchFamily="2" charset="-122"/>
              </a:rPr>
              <a:t>⑥ 计算代价函数</a:t>
            </a:r>
            <a:r>
              <a:rPr lang="en-US" sz="2400" smtClean="0">
                <a:solidFill>
                  <a:srgbClr val="002060"/>
                </a:solidFill>
                <a:latin typeface="华文楷体" panose="02010600040101010101" pitchFamily="2" charset="-122"/>
                <a:ea typeface="华文楷体" panose="02010600040101010101" pitchFamily="2" charset="-122"/>
              </a:rPr>
              <a:t>C</a:t>
            </a:r>
            <a:r>
              <a:rPr lang="en-US" sz="2400" baseline="-25000" smtClean="0">
                <a:solidFill>
                  <a:srgbClr val="002060"/>
                </a:solidFill>
                <a:uFillTx/>
                <a:latin typeface="华文楷体" panose="02010600040101010101" pitchFamily="2" charset="-122"/>
                <a:ea typeface="华文楷体" panose="02010600040101010101" pitchFamily="2" charset="-122"/>
              </a:rPr>
              <a:t>T</a:t>
            </a:r>
            <a:r>
              <a:rPr sz="2400" smtClean="0">
                <a:solidFill>
                  <a:srgbClr val="002060"/>
                </a:solidFill>
                <a:latin typeface="华文楷体" panose="02010600040101010101" pitchFamily="2" charset="-122"/>
                <a:ea typeface="华文楷体" panose="02010600040101010101" pitchFamily="2" charset="-122"/>
              </a:rPr>
              <a:t>及其梯度 </a:t>
            </a:r>
            <a:r>
              <a:rPr lang="zh-CN" altLang="en-US" sz="2000" smtClean="0">
                <a:solidFill>
                  <a:srgbClr val="002060"/>
                </a:solidFill>
                <a:latin typeface="华文楷体" panose="02010600040101010101" pitchFamily="2" charset="-122"/>
                <a:ea typeface="华文楷体" panose="02010600040101010101" pitchFamily="2" charset="-122"/>
              </a:rPr>
              <a:t> </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把前面建立的工作表复制到全部学习数据的 96 张图像上。把前面的计算结果全部数据加起来，得到代价函数</a:t>
            </a:r>
            <a:r>
              <a:rPr lang="en-US" sz="2000" smtClean="0">
                <a:solidFill>
                  <a:srgbClr val="002060"/>
                </a:solidFill>
                <a:latin typeface="华文楷体" panose="02010600040101010101" pitchFamily="2" charset="-122"/>
                <a:ea typeface="华文楷体" panose="02010600040101010101" pitchFamily="2" charset="-122"/>
                <a:sym typeface="+mn-ea"/>
              </a:rPr>
              <a:t>C</a:t>
            </a:r>
            <a:r>
              <a:rPr lang="en-US" sz="2000" baseline="-25000" smtClean="0">
                <a:solidFill>
                  <a:srgbClr val="002060"/>
                </a:solidFill>
                <a:uFillTx/>
                <a:latin typeface="华文楷体" panose="02010600040101010101" pitchFamily="2" charset="-122"/>
                <a:ea typeface="华文楷体" panose="02010600040101010101" pitchFamily="2" charset="-122"/>
                <a:sym typeface="+mn-ea"/>
              </a:rPr>
              <a:t>T</a:t>
            </a:r>
            <a:r>
              <a:rPr lang="zh-CN" altLang="en-US" sz="2000" smtClean="0">
                <a:solidFill>
                  <a:srgbClr val="002060"/>
                </a:solidFill>
                <a:latin typeface="华文楷体" panose="02010600040101010101" pitchFamily="2" charset="-122"/>
                <a:ea typeface="华文楷体" panose="02010600040101010101" pitchFamily="2" charset="-122"/>
              </a:rPr>
              <a:t> 及其梯度值</a:t>
            </a:r>
            <a:r>
              <a:rPr lang="zh-CN" altLang="en-US" sz="2400" smtClean="0">
                <a:solidFill>
                  <a:srgbClr val="002060"/>
                </a:solidFill>
                <a:latin typeface="华文楷体" panose="02010600040101010101" pitchFamily="2" charset="-122"/>
                <a:ea typeface="华文楷体" panose="02010600040101010101" pitchFamily="2" charset="-122"/>
              </a:rPr>
              <a:t> </a:t>
            </a:r>
            <a:endParaRPr lang="zh-CN" altLang="en-US" sz="2400" b="1" smtClean="0">
              <a:solidFill>
                <a:srgbClr val="002060"/>
              </a:solidFill>
              <a:latin typeface="华文楷体" panose="02010600040101010101" pitchFamily="2" charset="-122"/>
              <a:ea typeface="华文楷体" panose="02010600040101010101" pitchFamily="2" charset="-122"/>
            </a:endParaRPr>
          </a:p>
        </p:txBody>
      </p:sp>
      <p:pic>
        <p:nvPicPr>
          <p:cNvPr id="3863" name="image978.jpeg"/>
          <p:cNvPicPr>
            <a:picLocks noChangeAspect="1"/>
          </p:cNvPicPr>
          <p:nvPr/>
        </p:nvPicPr>
        <p:blipFill>
          <a:blip r:embed="rId1" cstate="print"/>
          <a:stretch>
            <a:fillRect/>
          </a:stretch>
        </p:blipFill>
        <p:spPr>
          <a:xfrm>
            <a:off x="4101465" y="1627505"/>
            <a:ext cx="3746500" cy="49276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42390" y="655062"/>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5" name="矩形 4"/>
          <p:cNvSpPr/>
          <p:nvPr/>
        </p:nvSpPr>
        <p:spPr>
          <a:xfrm>
            <a:off x="1731974" y="910067"/>
            <a:ext cx="9900582" cy="2948051"/>
          </a:xfrm>
          <a:prstGeom prst="rect">
            <a:avLst/>
          </a:prstGeom>
        </p:spPr>
        <p:txBody>
          <a:bodyPr wrap="square">
            <a:spAutoFit/>
          </a:bodyPr>
          <a:lstStyle/>
          <a:p>
            <a:pPr>
              <a:lnSpc>
                <a:spcPct val="200000"/>
              </a:lnSpc>
            </a:pPr>
            <a:r>
              <a:rPr lang="zh-CN" altLang="en-US" sz="2400">
                <a:solidFill>
                  <a:srgbClr val="FF0000"/>
                </a:solidFill>
                <a:latin typeface="华文楷体" panose="02010600040101010101" pitchFamily="2" charset="-122"/>
                <a:ea typeface="华文楷体" panose="02010600040101010101" pitchFamily="2" charset="-122"/>
              </a:rPr>
              <a:t>卷积</a:t>
            </a:r>
            <a:r>
              <a:rPr lang="zh-CN" altLang="en-US" sz="2400" smtClean="0">
                <a:solidFill>
                  <a:srgbClr val="FF0000"/>
                </a:solidFill>
                <a:latin typeface="华文楷体" panose="02010600040101010101" pitchFamily="2" charset="-122"/>
                <a:ea typeface="华文楷体" panose="02010600040101010101" pitchFamily="2" charset="-122"/>
              </a:rPr>
              <a:t>神经网络</a:t>
            </a:r>
            <a:r>
              <a:rPr lang="zh-CN" altLang="en-US" sz="2400">
                <a:solidFill>
                  <a:srgbClr val="002060"/>
                </a:solidFill>
                <a:latin typeface="华文楷体" panose="02010600040101010101" pitchFamily="2" charset="-122"/>
                <a:ea typeface="华文楷体" panose="02010600040101010101" pitchFamily="2" charset="-122"/>
              </a:rPr>
              <a:t>具有</a:t>
            </a:r>
            <a:r>
              <a:rPr lang="zh-CN" altLang="en-US" sz="2400" smtClean="0">
                <a:solidFill>
                  <a:srgbClr val="002060"/>
                </a:solidFill>
                <a:latin typeface="华文楷体" panose="02010600040101010101" pitchFamily="2" charset="-122"/>
                <a:ea typeface="华文楷体" panose="02010600040101010101" pitchFamily="2" charset="-122"/>
              </a:rPr>
              <a:t>前面</a:t>
            </a:r>
            <a:r>
              <a:rPr lang="zh-CN" altLang="en-US" sz="2400">
                <a:solidFill>
                  <a:srgbClr val="002060"/>
                </a:solidFill>
                <a:latin typeface="华文楷体" panose="02010600040101010101" pitchFamily="2" charset="-122"/>
                <a:ea typeface="华文楷体" panose="02010600040101010101" pitchFamily="2" charset="-122"/>
              </a:rPr>
              <a:t>学习过的简单神经网络所</a:t>
            </a:r>
            <a:r>
              <a:rPr lang="zh-CN" altLang="en-US" sz="2400" smtClean="0">
                <a:solidFill>
                  <a:srgbClr val="002060"/>
                </a:solidFill>
                <a:latin typeface="华文楷体" panose="02010600040101010101" pitchFamily="2" charset="-122"/>
                <a:ea typeface="华文楷体" panose="02010600040101010101" pitchFamily="2" charset="-122"/>
              </a:rPr>
              <a:t>没的</a:t>
            </a:r>
            <a:r>
              <a:rPr lang="zh-CN" altLang="en-US" sz="2400">
                <a:solidFill>
                  <a:srgbClr val="FF0000"/>
                </a:solidFill>
                <a:latin typeface="华文楷体" panose="02010600040101010101" pitchFamily="2" charset="-122"/>
                <a:ea typeface="华文楷体" panose="02010600040101010101" pitchFamily="2" charset="-122"/>
              </a:rPr>
              <a:t>优点。</a:t>
            </a:r>
            <a:r>
              <a:rPr lang="zh-CN" altLang="en-US" sz="2400">
                <a:solidFill>
                  <a:srgbClr val="002060"/>
                </a:solidFill>
                <a:latin typeface="华文楷体" panose="02010600040101010101" pitchFamily="2" charset="-122"/>
                <a:ea typeface="华文楷体" panose="02010600040101010101" pitchFamily="2" charset="-122"/>
              </a:rPr>
              <a:t> </a:t>
            </a:r>
            <a:endParaRPr lang="zh-CN" altLang="en-US" sz="2400">
              <a:solidFill>
                <a:srgbClr val="002060"/>
              </a:solidFill>
              <a:latin typeface="华文楷体" panose="02010600040101010101" pitchFamily="2" charset="-122"/>
              <a:ea typeface="华文楷体" panose="02010600040101010101" pitchFamily="2" charset="-122"/>
            </a:endParaRPr>
          </a:p>
          <a:p>
            <a:pPr>
              <a:lnSpc>
                <a:spcPct val="200000"/>
              </a:lnSpc>
            </a:pPr>
            <a:r>
              <a:rPr lang="zh-CN" altLang="en-US" sz="2400">
                <a:solidFill>
                  <a:srgbClr val="002060"/>
                </a:solidFill>
                <a:latin typeface="华文楷体" panose="02010600040101010101" pitchFamily="2" charset="-122"/>
                <a:ea typeface="华文楷体" panose="02010600040101010101" pitchFamily="2" charset="-122"/>
              </a:rPr>
              <a:t>① 对于复杂的模式识别问题，也可以用简洁的网络来处理。 </a:t>
            </a:r>
            <a:endParaRPr lang="zh-CN" altLang="en-US" sz="2400">
              <a:solidFill>
                <a:srgbClr val="002060"/>
              </a:solidFill>
              <a:latin typeface="华文楷体" panose="02010600040101010101" pitchFamily="2" charset="-122"/>
              <a:ea typeface="华文楷体" panose="02010600040101010101" pitchFamily="2" charset="-122"/>
            </a:endParaRPr>
          </a:p>
          <a:p>
            <a:pPr>
              <a:lnSpc>
                <a:spcPct val="200000"/>
              </a:lnSpc>
            </a:pPr>
            <a:r>
              <a:rPr lang="zh-CN" altLang="en-US" sz="2400">
                <a:solidFill>
                  <a:srgbClr val="002060"/>
                </a:solidFill>
                <a:latin typeface="华文楷体" panose="02010600040101010101" pitchFamily="2" charset="-122"/>
                <a:ea typeface="华文楷体" panose="02010600040101010101" pitchFamily="2" charset="-122"/>
              </a:rPr>
              <a:t>② 整体而言，因为神经单元的数量少了，所以计算比较轻松。 </a:t>
            </a:r>
            <a:r>
              <a:rPr lang="zh-CN" altLang="en-US" sz="2400" smtClean="0">
                <a:solidFill>
                  <a:srgbClr val="002060"/>
                </a:solidFill>
                <a:latin typeface="华文楷体" panose="02010600040101010101" pitchFamily="2" charset="-122"/>
                <a:ea typeface="华文楷体" panose="02010600040101010101" pitchFamily="2" charset="-122"/>
              </a:rPr>
              <a:t>而</a:t>
            </a:r>
            <a:r>
              <a:rPr lang="zh-CN" altLang="en-US" sz="2400">
                <a:solidFill>
                  <a:srgbClr val="002060"/>
                </a:solidFill>
                <a:latin typeface="华文楷体" panose="02010600040101010101" pitchFamily="2" charset="-122"/>
                <a:ea typeface="华文楷体" panose="02010600040101010101" pitchFamily="2" charset="-122"/>
              </a:rPr>
              <a:t>卷积神经网络之所以在各种领域备受瞩目，也是得益于这样的性质。</a:t>
            </a:r>
            <a:endParaRPr lang="en-US" altLang="zh-CN" sz="2400" smtClean="0">
              <a:solidFill>
                <a:srgbClr val="002060"/>
              </a:solidFill>
              <a:latin typeface="华文楷体" panose="02010600040101010101" pitchFamily="2" charset="-122"/>
              <a:ea typeface="华文楷体" panose="02010600040101010101" pitchFamily="2" charset="-122"/>
              <a:sym typeface="+mn-ea"/>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635" y="81280"/>
            <a:ext cx="9923145" cy="1568450"/>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400" smtClean="0">
                <a:solidFill>
                  <a:srgbClr val="002060"/>
                </a:solidFill>
                <a:latin typeface="华文楷体" panose="02010600040101010101" pitchFamily="2" charset="-122"/>
                <a:ea typeface="华文楷体" panose="02010600040101010101" pitchFamily="2" charset="-122"/>
              </a:rPr>
              <a:t>⑦ 根据⑥中求出的梯度，更新权重和偏置的值</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利用梯度下降法的基本式，更新过滤器、权重和偏置。</a:t>
            </a:r>
            <a:r>
              <a:rPr lang="zh-CN" altLang="en-US" smtClean="0">
                <a:solidFill>
                  <a:srgbClr val="002060"/>
                </a:solidFill>
                <a:latin typeface="华文楷体" panose="02010600040101010101" pitchFamily="2" charset="-122"/>
                <a:ea typeface="华文楷体" panose="02010600040101010101" pitchFamily="2" charset="-122"/>
              </a:rPr>
              <a:t>并</a:t>
            </a:r>
            <a:r>
              <a:rPr lang="zh-CN" altLang="en-US" sz="2000" smtClean="0">
                <a:solidFill>
                  <a:srgbClr val="002060"/>
                </a:solidFill>
                <a:latin typeface="华文楷体" panose="02010600040101010101" pitchFamily="2" charset="-122"/>
                <a:ea typeface="华文楷体" panose="02010600040101010101" pitchFamily="2" charset="-122"/>
              </a:rPr>
              <a:t>在上述⑥的工作表下面建立新的工作表，计算出更新值。 </a:t>
            </a:r>
            <a:endParaRPr lang="zh-CN" altLang="en-US" sz="2000" b="1" smtClean="0">
              <a:solidFill>
                <a:srgbClr val="002060"/>
              </a:solidFill>
              <a:latin typeface="华文楷体" panose="02010600040101010101" pitchFamily="2" charset="-122"/>
              <a:ea typeface="华文楷体" panose="02010600040101010101" pitchFamily="2" charset="-122"/>
            </a:endParaRPr>
          </a:p>
        </p:txBody>
      </p:sp>
      <p:pic>
        <p:nvPicPr>
          <p:cNvPr id="3871" name="image980.jpeg"/>
          <p:cNvPicPr>
            <a:picLocks noChangeAspect="1"/>
          </p:cNvPicPr>
          <p:nvPr/>
        </p:nvPicPr>
        <p:blipFill>
          <a:blip r:embed="rId1" cstate="print"/>
          <a:stretch>
            <a:fillRect/>
          </a:stretch>
        </p:blipFill>
        <p:spPr>
          <a:xfrm>
            <a:off x="5554345" y="1249045"/>
            <a:ext cx="2734310" cy="5285740"/>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5635" y="81280"/>
            <a:ext cx="9923145" cy="1568450"/>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r>
              <a:rPr lang="zh-CN" altLang="en-US" sz="2400" smtClean="0">
                <a:solidFill>
                  <a:srgbClr val="002060"/>
                </a:solidFill>
                <a:latin typeface="华文楷体" panose="02010600040101010101" pitchFamily="2" charset="-122"/>
                <a:ea typeface="华文楷体" panose="02010600040101010101" pitchFamily="2" charset="-122"/>
              </a:rPr>
              <a:t>⑧ 反复进行③ ～ ⑦的操作</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利用⑦中算出的新的权重</a:t>
            </a:r>
            <a:r>
              <a:rPr lang="en-US" altLang="zh-CN" sz="2000" smtClean="0">
                <a:solidFill>
                  <a:srgbClr val="002060"/>
                </a:solidFill>
                <a:latin typeface="华文楷体" panose="02010600040101010101" pitchFamily="2" charset="-122"/>
                <a:ea typeface="华文楷体" panose="02010600040101010101" pitchFamily="2" charset="-122"/>
              </a:rPr>
              <a:t>w</a:t>
            </a:r>
            <a:r>
              <a:rPr lang="zh-CN" altLang="en-US" sz="2000" smtClean="0">
                <a:solidFill>
                  <a:srgbClr val="002060"/>
                </a:solidFill>
                <a:latin typeface="华文楷体" panose="02010600040101010101" pitchFamily="2" charset="-122"/>
                <a:ea typeface="华文楷体" panose="02010600040101010101" pitchFamily="2" charset="-122"/>
              </a:rPr>
              <a:t>和偏置</a:t>
            </a:r>
            <a:r>
              <a:rPr lang="en-US" altLang="zh-CN" sz="2000" smtClean="0">
                <a:solidFill>
                  <a:srgbClr val="002060"/>
                </a:solidFill>
                <a:latin typeface="华文楷体" panose="02010600040101010101" pitchFamily="2" charset="-122"/>
                <a:ea typeface="华文楷体" panose="02010600040101010101" pitchFamily="2" charset="-122"/>
              </a:rPr>
              <a:t>b</a:t>
            </a:r>
            <a:r>
              <a:rPr lang="zh-CN" altLang="en-US" sz="2000" smtClean="0">
                <a:solidFill>
                  <a:srgbClr val="002060"/>
                </a:solidFill>
                <a:latin typeface="华文楷体" panose="02010600040101010101" pitchFamily="2" charset="-122"/>
                <a:ea typeface="华文楷体" panose="02010600040101010101" pitchFamily="2" charset="-122"/>
              </a:rPr>
              <a:t>，再次执行从③开始的处理。把这样算出的第 2 次处理的块状区域复制 49 份到下面，进行 50 次计算。 </a:t>
            </a:r>
            <a:endParaRPr lang="zh-CN" altLang="en-US" sz="2000" b="1" smtClean="0">
              <a:solidFill>
                <a:srgbClr val="002060"/>
              </a:solidFill>
              <a:latin typeface="华文楷体" panose="02010600040101010101" pitchFamily="2" charset="-122"/>
              <a:ea typeface="华文楷体" panose="02010600040101010101" pitchFamily="2" charset="-122"/>
            </a:endParaRPr>
          </a:p>
        </p:txBody>
      </p:sp>
      <p:pic>
        <p:nvPicPr>
          <p:cNvPr id="3877" name="image981.jpeg"/>
          <p:cNvPicPr>
            <a:picLocks noChangeAspect="1"/>
          </p:cNvPicPr>
          <p:nvPr/>
        </p:nvPicPr>
        <p:blipFill>
          <a:blip r:embed="rId1" cstate="print"/>
          <a:stretch>
            <a:fillRect/>
          </a:stretch>
        </p:blipFill>
        <p:spPr>
          <a:xfrm>
            <a:off x="3728720" y="1562735"/>
            <a:ext cx="4503420" cy="4805680"/>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36420" y="393065"/>
            <a:ext cx="9923145" cy="3599815"/>
          </a:xfrm>
          <a:prstGeom prst="rect">
            <a:avLst/>
          </a:prstGeom>
        </p:spPr>
        <p:txBody>
          <a:bodyPr wrap="square">
            <a:spAutoFit/>
          </a:body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通过以上步骤，计算就结束。代价函数</a:t>
            </a:r>
            <a:r>
              <a:rPr lang="en-US" altLang="zh-CN" sz="2000" smtClean="0">
                <a:solidFill>
                  <a:srgbClr val="002060"/>
                </a:solidFill>
                <a:latin typeface="华文楷体" panose="02010600040101010101" pitchFamily="2" charset="-122"/>
                <a:ea typeface="华文楷体" panose="02010600040101010101" pitchFamily="2" charset="-122"/>
              </a:rPr>
              <a:t>C</a:t>
            </a:r>
            <a:r>
              <a:rPr lang="en-US" altLang="zh-CN" sz="2000" baseline="-25000" smtClean="0">
                <a:solidFill>
                  <a:srgbClr val="002060"/>
                </a:solidFill>
                <a:uFillTx/>
                <a:latin typeface="华文楷体" panose="02010600040101010101" pitchFamily="2" charset="-122"/>
                <a:ea typeface="华文楷体" panose="02010600040101010101" pitchFamily="2" charset="-122"/>
              </a:rPr>
              <a:t>T</a:t>
            </a:r>
            <a:r>
              <a:rPr lang="en-US" altLang="zh-CN" sz="2000" smtClean="0">
                <a:solidFill>
                  <a:srgbClr val="002060"/>
                </a:solidFill>
                <a:latin typeface="华文楷体" panose="02010600040101010101" pitchFamily="2" charset="-122"/>
                <a:ea typeface="华文楷体" panose="02010600040101010101" pitchFamily="2" charset="-122"/>
              </a:rPr>
              <a:t>=0.497.</a:t>
            </a:r>
            <a:endParaRPr lang="en-US" altLang="zh-CN"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由于学习数据由 96 张图像构成，每张图像平均为 0.005。根据平方误差的函数，每张图像的最大误差为 3/2 = 1.5，因此可以说以上步骤算出的是一个很好的结果。</a:t>
            </a:r>
            <a:endParaRPr lang="zh-CN" altLang="en-US" sz="2000" smtClean="0">
              <a:solidFill>
                <a:srgbClr val="002060"/>
              </a:solidFill>
              <a:latin typeface="华文楷体" panose="02010600040101010101" pitchFamily="2" charset="-122"/>
              <a:ea typeface="华文楷体" panose="02010600040101010101" pitchFamily="2" charset="-122"/>
            </a:endParaRPr>
          </a:p>
          <a:p>
            <a:pPr>
              <a:lnSpc>
                <a:spcPct val="150000"/>
              </a:lnSpc>
            </a:pPr>
            <a:r>
              <a:rPr lang="zh-CN" altLang="en-US" sz="2400" smtClean="0">
                <a:solidFill>
                  <a:srgbClr val="002060"/>
                </a:solidFill>
                <a:latin typeface="华文楷体" panose="02010600040101010101" pitchFamily="2" charset="-122"/>
                <a:ea typeface="华文楷体" panose="02010600040101010101" pitchFamily="2" charset="-122"/>
              </a:rPr>
              <a:t>     </a:t>
            </a:r>
            <a:r>
              <a:rPr lang="zh-CN" altLang="en-US" sz="2400" b="1" smtClean="0">
                <a:solidFill>
                  <a:srgbClr val="000099"/>
                </a:solidFill>
                <a:latin typeface="华文楷体" panose="02010600040101010101" pitchFamily="2" charset="-122"/>
                <a:ea typeface="华文楷体" panose="02010600040101010101" pitchFamily="2" charset="-122"/>
              </a:rPr>
              <a:t>用新的数字测试</a:t>
            </a:r>
            <a:endParaRPr lang="zh-CN" altLang="en-US" sz="2400" b="1" smtClean="0">
              <a:solidFill>
                <a:srgbClr val="000099"/>
              </a:solidFill>
              <a:latin typeface="华文楷体" panose="02010600040101010101" pitchFamily="2" charset="-122"/>
              <a:ea typeface="华文楷体" panose="02010600040101010101" pitchFamily="2" charset="-122"/>
            </a:endParaRPr>
          </a:p>
          <a:p>
            <a:pPr>
              <a:lnSpc>
                <a:spcPct val="150000"/>
              </a:lnSpc>
            </a:pPr>
            <a:r>
              <a:rPr lang="zh-CN" altLang="en-US" sz="2400" b="1" smtClean="0">
                <a:solidFill>
                  <a:srgbClr val="000099"/>
                </a:solidFill>
                <a:latin typeface="华文楷体" panose="02010600040101010101" pitchFamily="2" charset="-122"/>
                <a:ea typeface="华文楷体" panose="02010600040101010101" pitchFamily="2" charset="-122"/>
              </a:rPr>
              <a:t>     输入新数字</a:t>
            </a:r>
            <a:r>
              <a:rPr lang="en-US" altLang="zh-CN" sz="2400" b="1" smtClean="0">
                <a:solidFill>
                  <a:srgbClr val="000099"/>
                </a:solidFill>
                <a:latin typeface="华文楷体" panose="02010600040101010101" pitchFamily="2" charset="-122"/>
                <a:ea typeface="华文楷体" panose="02010600040101010101" pitchFamily="2" charset="-122"/>
              </a:rPr>
              <a:t>3</a:t>
            </a:r>
            <a:r>
              <a:rPr lang="zh-CN" altLang="en-US" sz="2400" b="1" smtClean="0">
                <a:solidFill>
                  <a:srgbClr val="000099"/>
                </a:solidFill>
                <a:latin typeface="华文楷体" panose="02010600040101010101" pitchFamily="2" charset="-122"/>
                <a:ea typeface="华文楷体" panose="02010600040101010101" pitchFamily="2" charset="-122"/>
              </a:rPr>
              <a:t>进行测试</a:t>
            </a:r>
            <a:r>
              <a:rPr lang="en-US" altLang="zh-CN" sz="2400" b="1" smtClean="0">
                <a:solidFill>
                  <a:srgbClr val="000099"/>
                </a:solidFill>
                <a:latin typeface="华文楷体" panose="02010600040101010101" pitchFamily="2" charset="-122"/>
                <a:ea typeface="华文楷体" panose="02010600040101010101" pitchFamily="2" charset="-122"/>
              </a:rPr>
              <a:t>:</a:t>
            </a:r>
            <a:endParaRPr lang="en-US" altLang="zh-CN" sz="2400" b="1" smtClean="0">
              <a:solidFill>
                <a:srgbClr val="000099"/>
              </a:solidFill>
              <a:latin typeface="华文楷体" panose="02010600040101010101" pitchFamily="2" charset="-122"/>
              <a:ea typeface="华文楷体" panose="02010600040101010101" pitchFamily="2" charset="-122"/>
            </a:endParaRPr>
          </a:p>
          <a:p>
            <a:pPr>
              <a:lnSpc>
                <a:spcPct val="150000"/>
              </a:lnSpc>
            </a:pPr>
            <a:endParaRPr lang="zh-CN" altLang="en-US" sz="2400" b="1" smtClean="0">
              <a:solidFill>
                <a:srgbClr val="000099"/>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zh-CN" altLang="en-US" sz="2000" b="1"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2414905" y="2910840"/>
            <a:ext cx="1196340" cy="1013460"/>
          </a:xfrm>
          <a:prstGeom prst="rect">
            <a:avLst/>
          </a:prstGeom>
        </p:spPr>
      </p:pic>
      <p:pic>
        <p:nvPicPr>
          <p:cNvPr id="3883" name="image983.jpeg"/>
          <p:cNvPicPr>
            <a:picLocks noChangeAspect="1"/>
          </p:cNvPicPr>
          <p:nvPr/>
        </p:nvPicPr>
        <p:blipFill>
          <a:blip r:embed="rId2" cstate="print"/>
          <a:stretch>
            <a:fillRect/>
          </a:stretch>
        </p:blipFill>
        <p:spPr>
          <a:xfrm>
            <a:off x="5823903" y="1925003"/>
            <a:ext cx="3869055" cy="5269865"/>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70710" y="12700"/>
            <a:ext cx="9923145" cy="2584450"/>
          </a:xfrm>
          <a:prstGeom prst="rect">
            <a:avLst/>
          </a:prstGeom>
        </p:spPr>
        <p:txBody>
          <a:bodyPr wrap="square">
            <a:spAutoFit/>
          </a:bodyPr>
          <a:lstStyle/>
          <a:p>
            <a:pPr>
              <a:lnSpc>
                <a:spcPct val="150000"/>
              </a:lnSpc>
            </a:pPr>
            <a:r>
              <a:rPr lang="zh-CN" altLang="en-US" sz="2400" smtClean="0">
                <a:solidFill>
                  <a:srgbClr val="002060"/>
                </a:solidFill>
                <a:latin typeface="华文楷体" panose="02010600040101010101" pitchFamily="2" charset="-122"/>
                <a:ea typeface="华文楷体" panose="02010600040101010101" pitchFamily="2" charset="-122"/>
              </a:rPr>
              <a:t>     </a:t>
            </a:r>
            <a:r>
              <a:rPr lang="zh-CN" altLang="en-US" sz="2400" b="1" smtClean="0">
                <a:solidFill>
                  <a:srgbClr val="000099"/>
                </a:solidFill>
                <a:latin typeface="华文楷体" panose="02010600040101010101" pitchFamily="2" charset="-122"/>
                <a:ea typeface="华文楷体" panose="02010600040101010101" pitchFamily="2" charset="-122"/>
              </a:rPr>
              <a:t>用新的数字测试</a:t>
            </a:r>
            <a:endParaRPr lang="zh-CN" altLang="en-US" sz="2400" b="1" smtClean="0">
              <a:solidFill>
                <a:srgbClr val="000099"/>
              </a:solidFill>
              <a:latin typeface="华文楷体" panose="02010600040101010101" pitchFamily="2" charset="-122"/>
              <a:ea typeface="华文楷体" panose="02010600040101010101" pitchFamily="2" charset="-122"/>
            </a:endParaRPr>
          </a:p>
          <a:p>
            <a:pPr>
              <a:lnSpc>
                <a:spcPct val="150000"/>
              </a:lnSpc>
            </a:pPr>
            <a:r>
              <a:rPr lang="zh-CN" altLang="en-US" sz="2400" b="1" smtClean="0">
                <a:solidFill>
                  <a:srgbClr val="000099"/>
                </a:solidFill>
                <a:latin typeface="华文楷体" panose="02010600040101010101" pitchFamily="2" charset="-122"/>
                <a:ea typeface="华文楷体" panose="02010600040101010101" pitchFamily="2" charset="-122"/>
              </a:rPr>
              <a:t>     </a:t>
            </a:r>
            <a:r>
              <a:rPr lang="zh-CN" altLang="en-US" sz="2000" smtClean="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输入新数字</a:t>
            </a:r>
            <a:r>
              <a:rPr lang="en-US" altLang="zh-CN" sz="2000" smtClean="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3</a:t>
            </a:r>
            <a:r>
              <a:rPr lang="zh-CN" altLang="en-US" sz="2000" smtClean="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进行测试</a:t>
            </a:r>
            <a:r>
              <a:rPr lang="en-US" altLang="zh-CN" sz="2000" smtClean="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a:t>
            </a:r>
            <a:endParaRPr lang="en-US" altLang="zh-CN" sz="2000" smtClean="0">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a:lnSpc>
                <a:spcPct val="150000"/>
              </a:lnSpc>
            </a:pPr>
            <a:endParaRPr lang="en-US" altLang="zh-CN" sz="2000" smtClean="0">
              <a:gradFill>
                <a:gsLst>
                  <a:gs pos="0">
                    <a:srgbClr val="012D86"/>
                  </a:gs>
                  <a:gs pos="100000">
                    <a:srgbClr val="0E2557"/>
                  </a:gs>
                </a:gsLst>
                <a:lin scaled="0"/>
              </a:gradFill>
              <a:latin typeface="华文楷体" panose="02010600040101010101" pitchFamily="2" charset="-122"/>
              <a:ea typeface="华文楷体" panose="02010600040101010101" pitchFamily="2" charset="-122"/>
            </a:endParaRPr>
          </a:p>
          <a:p>
            <a:pPr>
              <a:lnSpc>
                <a:spcPct val="150000"/>
              </a:lnSpc>
            </a:pPr>
            <a:r>
              <a:rPr lang="en-US" altLang="zh-CN" sz="2000" smtClean="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      </a:t>
            </a:r>
            <a:r>
              <a:rPr lang="zh-CN" altLang="en-US" sz="2000" smtClean="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输出结果为</a:t>
            </a:r>
            <a:r>
              <a:rPr lang="en-US" altLang="zh-CN" sz="2000" smtClean="0">
                <a:gradFill>
                  <a:gsLst>
                    <a:gs pos="0">
                      <a:srgbClr val="012D86"/>
                    </a:gs>
                    <a:gs pos="100000">
                      <a:srgbClr val="0E2557"/>
                    </a:gs>
                  </a:gsLst>
                  <a:lin scaled="0"/>
                </a:gradFill>
                <a:latin typeface="华文楷体" panose="02010600040101010101" pitchFamily="2" charset="-122"/>
                <a:ea typeface="华文楷体" panose="02010600040101010101" pitchFamily="2" charset="-122"/>
              </a:rPr>
              <a:t>3</a:t>
            </a:r>
            <a:endParaRPr lang="zh-CN" altLang="en-US" sz="2400" b="1" smtClean="0">
              <a:solidFill>
                <a:srgbClr val="000099"/>
              </a:solidFill>
              <a:latin typeface="华文楷体" panose="02010600040101010101" pitchFamily="2" charset="-122"/>
              <a:ea typeface="华文楷体" panose="02010600040101010101" pitchFamily="2" charset="-122"/>
            </a:endParaRPr>
          </a:p>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zh-CN" altLang="en-US" sz="2000" b="1" smtClean="0">
              <a:solidFill>
                <a:srgbClr val="00206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4885690" y="1029335"/>
            <a:ext cx="855980" cy="725170"/>
          </a:xfrm>
          <a:prstGeom prst="rect">
            <a:avLst/>
          </a:prstGeom>
        </p:spPr>
      </p:pic>
      <p:pic>
        <p:nvPicPr>
          <p:cNvPr id="3" name="图片 2"/>
          <p:cNvPicPr>
            <a:picLocks noChangeAspect="1"/>
          </p:cNvPicPr>
          <p:nvPr/>
        </p:nvPicPr>
        <p:blipFill>
          <a:blip r:embed="rId2"/>
          <a:stretch>
            <a:fillRect/>
          </a:stretch>
        </p:blipFill>
        <p:spPr>
          <a:xfrm>
            <a:off x="3705225" y="1958975"/>
            <a:ext cx="4260850" cy="4556125"/>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3"/>
          <p:cNvSpPr>
            <a:spLocks noChangeArrowheads="1"/>
          </p:cNvSpPr>
          <p:nvPr/>
        </p:nvSpPr>
        <p:spPr bwMode="auto">
          <a:xfrm>
            <a:off x="-1688688" y="168925"/>
            <a:ext cx="9880605" cy="51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smtClean="0">
                <a:solidFill>
                  <a:srgbClr val="002060"/>
                </a:solidFill>
                <a:latin typeface="华文楷体" panose="02010600040101010101" pitchFamily="2" charset="-122"/>
                <a:ea typeface="华文楷体" panose="02010600040101010101" pitchFamily="2" charset="-122"/>
              </a:rPr>
              <a:t>   </a:t>
            </a:r>
            <a:endParaRPr lang="en-US" altLang="zh-CN" sz="2000" smtClean="0">
              <a:solidFill>
                <a:srgbClr val="002060"/>
              </a:solidFill>
              <a:latin typeface="华文楷体" panose="02010600040101010101" pitchFamily="2" charset="-122"/>
              <a:ea typeface="华文楷体" panose="02010600040101010101" pitchFamily="2" charset="-122"/>
            </a:endParaRPr>
          </a:p>
        </p:txBody>
      </p:sp>
      <p:sp>
        <p:nvSpPr>
          <p:cNvPr id="2" name="Rectangle 3"/>
          <p:cNvSpPr>
            <a:spLocks noChangeArrowheads="1"/>
          </p:cNvSpPr>
          <p:nvPr/>
        </p:nvSpPr>
        <p:spPr bwMode="auto">
          <a:xfrm>
            <a:off x="1980992" y="-66517"/>
            <a:ext cx="8691880" cy="489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ase">
              <a:lnSpc>
                <a:spcPct val="300000"/>
              </a:lnSpc>
              <a:spcBef>
                <a:spcPct val="0"/>
              </a:spcBef>
              <a:spcAft>
                <a:spcPct val="0"/>
              </a:spcAft>
              <a:buFont typeface="Arial" panose="020B0604020202020204" pitchFamily="34" charset="0"/>
              <a:buNone/>
            </a:pPr>
            <a:r>
              <a:rPr lang="zh-CN" altLang="en-US" sz="3200" b="1">
                <a:solidFill>
                  <a:srgbClr val="000099"/>
                </a:solidFill>
                <a:latin typeface="华文楷体" panose="02010600040101010101" pitchFamily="2" charset="-122"/>
                <a:ea typeface="华文楷体" panose="02010600040101010101" pitchFamily="2" charset="-122"/>
                <a:sym typeface="+mn-ea"/>
              </a:rPr>
              <a:t>本章小结</a:t>
            </a:r>
            <a:endParaRPr lang="zh-CN" altLang="en-US" sz="3200" b="1">
              <a:solidFill>
                <a:srgbClr val="000099"/>
              </a:solidFill>
              <a:latin typeface="华文楷体" panose="02010600040101010101" pitchFamily="2" charset="-122"/>
              <a:ea typeface="华文楷体" panose="02010600040101010101" pitchFamily="2" charset="-122"/>
              <a:sym typeface="+mn-ea"/>
            </a:endParaRPr>
          </a:p>
          <a:p>
            <a:pPr fontAlgn="base">
              <a:lnSpc>
                <a:spcPct val="300000"/>
              </a:lnSpc>
              <a:spcBef>
                <a:spcPct val="0"/>
              </a:spcBef>
              <a:spcAft>
                <a:spcPct val="0"/>
              </a:spcAft>
              <a:buFont typeface="Arial" panose="020B0604020202020204" pitchFamily="34" charset="0"/>
              <a:buNone/>
            </a:pPr>
            <a:r>
              <a:rPr lang="en-US" altLang="zh-CN" sz="2400" b="1">
                <a:solidFill>
                  <a:srgbClr val="000099"/>
                </a:solidFill>
                <a:latin typeface="华文楷体" panose="02010600040101010101" pitchFamily="2" charset="-122"/>
                <a:ea typeface="华文楷体" panose="02010600040101010101" pitchFamily="2" charset="-122"/>
                <a:sym typeface="+mn-ea"/>
              </a:rPr>
              <a:t> </a:t>
            </a:r>
            <a:r>
              <a:rPr lang="en-US" altLang="zh-CN" sz="2400" b="1" smtClean="0">
                <a:solidFill>
                  <a:srgbClr val="FF0000"/>
                </a:solidFill>
                <a:latin typeface="华文楷体" panose="02010600040101010101" pitchFamily="2" charset="-122"/>
                <a:ea typeface="华文楷体" panose="02010600040101010101" pitchFamily="2" charset="-122"/>
                <a:sym typeface="+mn-ea"/>
              </a:rPr>
              <a:t>1.</a:t>
            </a:r>
            <a:r>
              <a:rPr lang="zh-CN" altLang="en-US" sz="2400" b="1" smtClean="0">
                <a:solidFill>
                  <a:srgbClr val="FF0000"/>
                </a:solidFill>
                <a:latin typeface="华文楷体" panose="02010600040101010101" pitchFamily="2" charset="-122"/>
                <a:ea typeface="华文楷体" panose="02010600040101010101" pitchFamily="2" charset="-122"/>
                <a:sym typeface="+mn-ea"/>
              </a:rPr>
              <a:t>卷积神经网络的结构</a:t>
            </a:r>
            <a:r>
              <a:rPr lang="zh-CN" altLang="en-US" sz="2400" b="1" smtClean="0">
                <a:solidFill>
                  <a:srgbClr val="FF0000"/>
                </a:solidFill>
                <a:latin typeface="华文楷体" panose="02010600040101010101" pitchFamily="2" charset="-122"/>
                <a:ea typeface="华文楷体" panose="02010600040101010101" pitchFamily="2" charset="-122"/>
                <a:sym typeface="+mn-ea"/>
              </a:rPr>
              <a:t>。</a:t>
            </a:r>
            <a:endParaRPr lang="zh-CN" altLang="en-US" sz="2400" b="1" smtClean="0">
              <a:solidFill>
                <a:srgbClr val="FF0000"/>
              </a:solidFill>
              <a:latin typeface="华文楷体" panose="02010600040101010101" pitchFamily="2" charset="-122"/>
              <a:ea typeface="华文楷体" panose="02010600040101010101" pitchFamily="2" charset="-122"/>
              <a:sym typeface="+mn-ea"/>
            </a:endParaRPr>
          </a:p>
          <a:p>
            <a:pPr fontAlgn="base">
              <a:lnSpc>
                <a:spcPct val="300000"/>
              </a:lnSpc>
              <a:spcBef>
                <a:spcPct val="0"/>
              </a:spcBef>
              <a:spcAft>
                <a:spcPct val="0"/>
              </a:spcAft>
              <a:buFont typeface="Arial" panose="020B0604020202020204" pitchFamily="34" charset="0"/>
              <a:buNone/>
            </a:pPr>
            <a:r>
              <a:rPr lang="en-US" altLang="zh-CN" sz="2400" b="1" smtClean="0">
                <a:solidFill>
                  <a:srgbClr val="FF0000"/>
                </a:solidFill>
                <a:latin typeface="华文楷体" panose="02010600040101010101" pitchFamily="2" charset="-122"/>
                <a:ea typeface="华文楷体" panose="02010600040101010101" pitchFamily="2" charset="-122"/>
                <a:sym typeface="+mn-ea"/>
              </a:rPr>
              <a:t>2.</a:t>
            </a:r>
            <a:r>
              <a:rPr lang="zh-CN" altLang="en-US" sz="2400" b="1" smtClean="0">
                <a:solidFill>
                  <a:srgbClr val="FF0000"/>
                </a:solidFill>
                <a:latin typeface="华文楷体" panose="02010600040101010101" pitchFamily="2" charset="-122"/>
                <a:ea typeface="华文楷体" panose="02010600040101010101" pitchFamily="2" charset="-122"/>
                <a:sym typeface="+mn-ea"/>
              </a:rPr>
              <a:t>卷积层、池化层、输出层表达式。</a:t>
            </a:r>
            <a:endParaRPr lang="zh-CN" altLang="en-US" sz="2400" b="1" smtClean="0">
              <a:solidFill>
                <a:srgbClr val="FF0000"/>
              </a:solidFill>
              <a:latin typeface="华文楷体" panose="02010600040101010101" pitchFamily="2" charset="-122"/>
              <a:ea typeface="华文楷体" panose="02010600040101010101" pitchFamily="2" charset="-122"/>
              <a:sym typeface="+mn-ea"/>
            </a:endParaRPr>
          </a:p>
          <a:p>
            <a:pPr fontAlgn="base">
              <a:lnSpc>
                <a:spcPct val="300000"/>
              </a:lnSpc>
              <a:spcBef>
                <a:spcPct val="0"/>
              </a:spcBef>
              <a:spcAft>
                <a:spcPct val="0"/>
              </a:spcAft>
              <a:buFont typeface="Arial" panose="020B0604020202020204" pitchFamily="34" charset="0"/>
              <a:buNone/>
            </a:pPr>
            <a:r>
              <a:rPr lang="en-US" altLang="zh-CN" sz="2400" b="1" smtClean="0">
                <a:solidFill>
                  <a:srgbClr val="FF0000"/>
                </a:solidFill>
                <a:latin typeface="华文楷体" panose="02010600040101010101" pitchFamily="2" charset="-122"/>
                <a:ea typeface="华文楷体" panose="02010600040101010101" pitchFamily="2" charset="-122"/>
                <a:sym typeface="+mn-ea"/>
              </a:rPr>
              <a:t>3.</a:t>
            </a:r>
            <a:r>
              <a:rPr lang="zh-CN" altLang="en-US" sz="2400" b="1" smtClean="0">
                <a:solidFill>
                  <a:srgbClr val="FF0000"/>
                </a:solidFill>
                <a:latin typeface="华文楷体" panose="02010600040101010101" pitchFamily="2" charset="-122"/>
                <a:ea typeface="华文楷体" panose="02010600040101010101" pitchFamily="2" charset="-122"/>
                <a:sym typeface="+mn-ea"/>
              </a:rPr>
              <a:t>利用误差反向传播计算神经单元误差。</a:t>
            </a:r>
            <a:endParaRPr lang="zh-CN" altLang="en-US" sz="2400" b="1" smtClean="0">
              <a:solidFill>
                <a:srgbClr val="FF0000"/>
              </a:solidFill>
              <a:latin typeface="华文楷体" panose="02010600040101010101" pitchFamily="2" charset="-122"/>
              <a:ea typeface="华文楷体" panose="0201060004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up)">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wipe(up)">
                                      <p:cBhvr>
                                        <p:cTn id="1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5016,&quot;width&quot;:7983}"/>
</p:tagLst>
</file>

<file path=ppt/theme/theme1.xml><?xml version="1.0" encoding="utf-8"?>
<a:theme xmlns:a="http://schemas.openxmlformats.org/drawingml/2006/main" name="平衡">
  <a:themeElements>
    <a:clrScheme name="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平衡">
      <a:majorFont>
        <a:latin typeface="Franklin Gothic Book"/>
        <a:ea typeface="幼圆"/>
        <a:cs typeface=""/>
      </a:majorFont>
      <a:minorFont>
        <a:latin typeface="Perpetu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平衡 1">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9458</Words>
  <Application>WPS 演示</Application>
  <PresentationFormat>宽屏</PresentationFormat>
  <Paragraphs>714</Paragraphs>
  <Slides>94</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94</vt:i4>
      </vt:variant>
    </vt:vector>
  </HeadingPairs>
  <TitlesOfParts>
    <vt:vector size="112" baseType="lpstr">
      <vt:lpstr>Arial</vt:lpstr>
      <vt:lpstr>宋体</vt:lpstr>
      <vt:lpstr>Wingdings</vt:lpstr>
      <vt:lpstr>Tahoma</vt:lpstr>
      <vt:lpstr>Perpetua</vt:lpstr>
      <vt:lpstr>ESSTIXThirteen</vt:lpstr>
      <vt:lpstr>Segoe Print</vt:lpstr>
      <vt:lpstr>Franklin Gothic Book</vt:lpstr>
      <vt:lpstr>幼圆</vt:lpstr>
      <vt:lpstr>Wingdings 2</vt:lpstr>
      <vt:lpstr>Times New Roman</vt:lpstr>
      <vt:lpstr>楷体_GB2312</vt:lpstr>
      <vt:lpstr>新宋体</vt:lpstr>
      <vt:lpstr>华文楷体</vt:lpstr>
      <vt:lpstr>微软雅黑</vt:lpstr>
      <vt:lpstr>Arial Unicode MS</vt:lpstr>
      <vt:lpstr>Calibri</vt:lpstr>
      <vt:lpstr>平衡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zhaoxinbo</dc:creator>
  <cp:lastModifiedBy>二又七分之三</cp:lastModifiedBy>
  <cp:revision>280</cp:revision>
  <dcterms:created xsi:type="dcterms:W3CDTF">2020-02-20T08:56:00Z</dcterms:created>
  <dcterms:modified xsi:type="dcterms:W3CDTF">2020-06-21T14:06:36Z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